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141412178" r:id="rId2"/>
    <p:sldId id="257" r:id="rId3"/>
    <p:sldId id="2141412188" r:id="rId4"/>
    <p:sldId id="2141412179" r:id="rId5"/>
    <p:sldId id="2141412182" r:id="rId6"/>
    <p:sldId id="2141412180" r:id="rId7"/>
    <p:sldId id="2141412181" r:id="rId8"/>
    <p:sldId id="2141412184" r:id="rId9"/>
    <p:sldId id="2141412183" r:id="rId10"/>
    <p:sldId id="2141412195" r:id="rId11"/>
    <p:sldId id="2141412185" r:id="rId12"/>
    <p:sldId id="2141412189" r:id="rId13"/>
    <p:sldId id="2141412191" r:id="rId14"/>
    <p:sldId id="2141412190" r:id="rId15"/>
    <p:sldId id="2141412187" r:id="rId16"/>
    <p:sldId id="2141412186" r:id="rId17"/>
    <p:sldId id="2141412193" r:id="rId18"/>
    <p:sldId id="2141412192" r:id="rId19"/>
    <p:sldId id="2141412197" r:id="rId20"/>
    <p:sldId id="2141412177" r:id="rId2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6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00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5" d="100"/>
        <a:sy n="11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91A5-4BFE-4F0D-8DCE-92C8AF7A34B5}" type="datetimeFigureOut">
              <a:rPr lang="tr-TR" smtClean="0"/>
              <a:t>9.12.2022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8E16-3C7A-426B-8B22-A3825E4F4D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180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91A5-4BFE-4F0D-8DCE-92C8AF7A34B5}" type="datetimeFigureOut">
              <a:rPr lang="tr-TR" smtClean="0"/>
              <a:t>9.12.2022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8E16-3C7A-426B-8B22-A3825E4F4D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5189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91A5-4BFE-4F0D-8DCE-92C8AF7A34B5}" type="datetimeFigureOut">
              <a:rPr lang="tr-TR" smtClean="0"/>
              <a:t>9.12.2022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8E16-3C7A-426B-8B22-A3825E4F4D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3075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91A5-4BFE-4F0D-8DCE-92C8AF7A34B5}" type="datetimeFigureOut">
              <a:rPr lang="tr-TR" smtClean="0"/>
              <a:t>9.12.2022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8E16-3C7A-426B-8B22-A3825E4F4D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6372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91A5-4BFE-4F0D-8DCE-92C8AF7A34B5}" type="datetimeFigureOut">
              <a:rPr lang="tr-TR" smtClean="0"/>
              <a:t>9.12.2022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8E16-3C7A-426B-8B22-A3825E4F4D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36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91A5-4BFE-4F0D-8DCE-92C8AF7A34B5}" type="datetimeFigureOut">
              <a:rPr lang="tr-TR" smtClean="0"/>
              <a:t>9.12.2022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8E16-3C7A-426B-8B22-A3825E4F4D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8292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91A5-4BFE-4F0D-8DCE-92C8AF7A34B5}" type="datetimeFigureOut">
              <a:rPr lang="tr-TR" smtClean="0"/>
              <a:t>9.12.2022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8E16-3C7A-426B-8B22-A3825E4F4D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3305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91A5-4BFE-4F0D-8DCE-92C8AF7A34B5}" type="datetimeFigureOut">
              <a:rPr lang="tr-TR" smtClean="0"/>
              <a:t>9.12.2022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8E16-3C7A-426B-8B22-A3825E4F4D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2096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91A5-4BFE-4F0D-8DCE-92C8AF7A34B5}" type="datetimeFigureOut">
              <a:rPr lang="tr-TR" smtClean="0"/>
              <a:t>9.12.2022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8E16-3C7A-426B-8B22-A3825E4F4D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1388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91A5-4BFE-4F0D-8DCE-92C8AF7A34B5}" type="datetimeFigureOut">
              <a:rPr lang="tr-TR" smtClean="0"/>
              <a:t>9.12.2022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8E16-3C7A-426B-8B22-A3825E4F4D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4902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91A5-4BFE-4F0D-8DCE-92C8AF7A34B5}" type="datetimeFigureOut">
              <a:rPr lang="tr-TR" smtClean="0"/>
              <a:t>9.12.2022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8E16-3C7A-426B-8B22-A3825E4F4D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9689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891A5-4BFE-4F0D-8DCE-92C8AF7A34B5}" type="datetimeFigureOut">
              <a:rPr lang="tr-TR" smtClean="0"/>
              <a:t>9.12.2022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C8E16-3C7A-426B-8B22-A3825E4F4D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3638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tr.wikipedia.org/wiki/Dosya:Flag_of_Azerbaijan.sv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30AB488-2EE4-774D-B9ED-587AE54439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3212" y="4762500"/>
            <a:ext cx="9935736" cy="188242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TR" b="1" dirty="0"/>
              <a:t>Prof. Dr. Enver Atalar, FESC, FACC</a:t>
            </a:r>
          </a:p>
          <a:p>
            <a:pPr>
              <a:lnSpc>
                <a:spcPct val="100000"/>
              </a:lnSpc>
            </a:pPr>
            <a:r>
              <a:rPr lang="en-TR" b="1" dirty="0"/>
              <a:t>Hacettepe Üniversitesi Tıp Fakultesi Kardiyoloji Anabilim Dalı</a:t>
            </a:r>
          </a:p>
          <a:p>
            <a:pPr>
              <a:lnSpc>
                <a:spcPct val="100000"/>
              </a:lnSpc>
            </a:pPr>
            <a:endParaRPr lang="en-TR" sz="200" b="1" dirty="0"/>
          </a:p>
          <a:p>
            <a:pPr>
              <a:lnSpc>
                <a:spcPct val="100000"/>
              </a:lnSpc>
            </a:pPr>
            <a:r>
              <a:rPr lang="en-TR" b="1" dirty="0"/>
              <a:t>Türk Kardiyoloji Derneği Başkan Yardımcısı</a:t>
            </a:r>
          </a:p>
        </p:txBody>
      </p:sp>
      <p:pic>
        <p:nvPicPr>
          <p:cNvPr id="4" name="Picture 2" descr="Flag of Azerbaijan.svg">
            <a:hlinkClick r:id="rId2"/>
            <a:extLst>
              <a:ext uri="{FF2B5EF4-FFF2-40B4-BE49-F238E27FC236}">
                <a16:creationId xmlns:a16="http://schemas.microsoft.com/office/drawing/2014/main" id="{9456A01A-17FA-4242-AEA7-23F598550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605"/>
            <a:ext cx="2341126" cy="117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Image result for türkiye cumhuriyeti bayrağı">
            <a:extLst>
              <a:ext uri="{FF2B5EF4-FFF2-40B4-BE49-F238E27FC236}">
                <a16:creationId xmlns:a16="http://schemas.microsoft.com/office/drawing/2014/main" id="{D2ED4C82-1972-1F44-8BC3-06AE113C10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1295400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AutoShape 6" descr="Image result for türkiye cumhuriyeti bayrağı">
            <a:extLst>
              <a:ext uri="{FF2B5EF4-FFF2-40B4-BE49-F238E27FC236}">
                <a16:creationId xmlns:a16="http://schemas.microsoft.com/office/drawing/2014/main" id="{849E1279-A14C-8148-BE5A-7B9E720F91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39900" y="15876"/>
            <a:ext cx="1295400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7" name="Picture 8" descr="https://encrypted-tbn0.gstatic.com/images?q=tbn:ANd9GcSYETnmL0N3owfqKajhXJ8pZ-M79ws73KFpmVh36CiztRA_oQ_T">
            <a:extLst>
              <a:ext uri="{FF2B5EF4-FFF2-40B4-BE49-F238E27FC236}">
                <a16:creationId xmlns:a16="http://schemas.microsoft.com/office/drawing/2014/main" id="{25E69FE6-E8C2-E143-A7E5-0F723D1CB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1" y="-27384"/>
            <a:ext cx="2215430" cy="13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F4EDCC3-FAA2-144D-B493-90A2C02C3561}"/>
              </a:ext>
            </a:extLst>
          </p:cNvPr>
          <p:cNvSpPr txBox="1">
            <a:spLocks/>
          </p:cNvSpPr>
          <p:nvPr/>
        </p:nvSpPr>
        <p:spPr>
          <a:xfrm>
            <a:off x="574876" y="312135"/>
            <a:ext cx="1101138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Fiziki Yüke </a:t>
            </a:r>
            <a:br>
              <a:rPr lang="en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Arterial Tazyiq Reaksiyası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1078BA2-0ADE-5743-B777-3E67B174E869}"/>
              </a:ext>
            </a:extLst>
          </p:cNvPr>
          <p:cNvSpPr txBox="1">
            <a:spLocks/>
          </p:cNvSpPr>
          <p:nvPr/>
        </p:nvSpPr>
        <p:spPr>
          <a:xfrm>
            <a:off x="1524000" y="2967168"/>
            <a:ext cx="9144000" cy="923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TR" sz="3600" b="1" dirty="0"/>
              <a:t>Blood Pressure Response to Exercise</a:t>
            </a:r>
          </a:p>
        </p:txBody>
      </p:sp>
    </p:spTree>
    <p:extLst>
      <p:ext uri="{BB962C8B-B14F-4D97-AF65-F5344CB8AC3E}">
        <p14:creationId xmlns:p14="http://schemas.microsoft.com/office/powerpoint/2010/main" val="1775143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A339A-1932-8448-86C4-0552C1BF7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br>
              <a:rPr lang="en-TR" sz="4400" b="1" dirty="0">
                <a:solidFill>
                  <a:srgbClr val="FF0000"/>
                </a:solidFill>
              </a:rPr>
            </a:br>
            <a:r>
              <a:rPr lang="en-TR" sz="4400" b="1" dirty="0">
                <a:solidFill>
                  <a:srgbClr val="FF0000"/>
                </a:solidFill>
              </a:rPr>
              <a:t>		</a:t>
            </a:r>
            <a:endParaRPr lang="en-TR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E45C84-6F87-FB42-BFEA-8AA7072794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35" y="5877821"/>
            <a:ext cx="4820478" cy="86723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932BC8-B165-1D44-8159-DB99B2139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6059257"/>
            <a:ext cx="4953000" cy="685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FA625A-B3BF-5D4B-8FCA-A1CB9C6C54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18"/>
          <a:stretch/>
        </p:blipFill>
        <p:spPr>
          <a:xfrm>
            <a:off x="1333088" y="1377029"/>
            <a:ext cx="9105900" cy="32202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0ACA7F-F313-0246-81B4-6E8D612C04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48"/>
          <a:stretch/>
        </p:blipFill>
        <p:spPr>
          <a:xfrm>
            <a:off x="1333088" y="4597307"/>
            <a:ext cx="9105900" cy="11251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C4BE8E3-B48D-1242-B70A-91C161F3E025}"/>
              </a:ext>
            </a:extLst>
          </p:cNvPr>
          <p:cNvSpPr txBox="1"/>
          <p:nvPr/>
        </p:nvSpPr>
        <p:spPr>
          <a:xfrm>
            <a:off x="94838" y="514538"/>
            <a:ext cx="11582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TR" sz="2800" b="1" dirty="0">
                <a:solidFill>
                  <a:srgbClr val="FF0000"/>
                </a:solidFill>
              </a:rPr>
              <a:t>15 yıl takipte; Major Kardiyovaskuler Olay ve Ölüm riskinde %36 ARTIŞ</a:t>
            </a:r>
          </a:p>
        </p:txBody>
      </p:sp>
    </p:spTree>
    <p:extLst>
      <p:ext uri="{BB962C8B-B14F-4D97-AF65-F5344CB8AC3E}">
        <p14:creationId xmlns:p14="http://schemas.microsoft.com/office/powerpoint/2010/main" val="335189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95BE9-57C4-2D46-8E30-3D82D1E29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104" y="1203961"/>
            <a:ext cx="10717696" cy="185928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en-TR" sz="3200" b="1" dirty="0"/>
              <a:t>Kan basıncının egzersiz öncesi ölçümden daha az olması veya</a:t>
            </a:r>
          </a:p>
          <a:p>
            <a:pPr>
              <a:buFont typeface="Wingdings" pitchFamily="2" charset="2"/>
              <a:buChar char="Ø"/>
            </a:pPr>
            <a:r>
              <a:rPr lang="en-TR" sz="3200" b="1" dirty="0"/>
              <a:t>Kan basıncının 120 mmHg üzerine çıkmaması veya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 err="1"/>
              <a:t>Egzersiz</a:t>
            </a:r>
            <a:r>
              <a:rPr lang="en-US" sz="3200" b="1" dirty="0"/>
              <a:t> </a:t>
            </a:r>
            <a:r>
              <a:rPr lang="en-US" sz="3200" b="1" dirty="0" err="1"/>
              <a:t>ile</a:t>
            </a:r>
            <a:r>
              <a:rPr lang="en-US" sz="3200" b="1" dirty="0"/>
              <a:t> </a:t>
            </a:r>
            <a:r>
              <a:rPr lang="en-US" sz="3200" b="1" dirty="0" err="1"/>
              <a:t>ö</a:t>
            </a:r>
            <a:r>
              <a:rPr lang="en-TR" sz="3200" b="1" dirty="0"/>
              <a:t>nce artıp sonra &gt;10 mmHg azalması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AFCBCFA-6F31-6B48-8719-0E51397B97E9}"/>
              </a:ext>
            </a:extLst>
          </p:cNvPr>
          <p:cNvSpPr txBox="1">
            <a:spLocks/>
          </p:cNvSpPr>
          <p:nvPr/>
        </p:nvSpPr>
        <p:spPr>
          <a:xfrm>
            <a:off x="0" y="18256"/>
            <a:ext cx="12192000" cy="1047302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T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Egzersiz ile Kan Basıncında Azalma (Hipotansiyon)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D94EC94-8824-AC43-863A-12DB3C0BE3BF}"/>
              </a:ext>
            </a:extLst>
          </p:cNvPr>
          <p:cNvSpPr txBox="1">
            <a:spLocks/>
          </p:cNvSpPr>
          <p:nvPr/>
        </p:nvSpPr>
        <p:spPr>
          <a:xfrm>
            <a:off x="636104" y="3246120"/>
            <a:ext cx="10717696" cy="32872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tr-TR" sz="3200" b="1" dirty="0"/>
              <a:t>Önemli çok damar hastalığı -  Ciddi </a:t>
            </a:r>
            <a:r>
              <a:rPr lang="tr-TR" sz="3200" b="1" dirty="0" err="1"/>
              <a:t>miyokard</a:t>
            </a:r>
            <a:r>
              <a:rPr lang="tr-TR" sz="3200" b="1" dirty="0"/>
              <a:t> </a:t>
            </a:r>
            <a:r>
              <a:rPr lang="tr-TR" sz="3200" b="1" dirty="0" err="1"/>
              <a:t>iskemisi</a:t>
            </a:r>
            <a:endParaRPr lang="tr-TR" sz="3200" b="1" dirty="0"/>
          </a:p>
          <a:p>
            <a:pPr>
              <a:lnSpc>
                <a:spcPct val="110000"/>
              </a:lnSpc>
            </a:pPr>
            <a:r>
              <a:rPr lang="tr-TR" sz="3200" b="1" dirty="0"/>
              <a:t>Ciddi sol </a:t>
            </a:r>
            <a:r>
              <a:rPr lang="tr-TR" sz="3200" b="1" dirty="0" err="1"/>
              <a:t>ventrikül</a:t>
            </a:r>
            <a:r>
              <a:rPr lang="tr-TR" sz="3200" b="1" dirty="0"/>
              <a:t> </a:t>
            </a:r>
            <a:r>
              <a:rPr lang="tr-TR" sz="3200" b="1" dirty="0" err="1"/>
              <a:t>disfonksiyonu</a:t>
            </a:r>
            <a:endParaRPr lang="tr-TR" sz="3200" b="1" dirty="0"/>
          </a:p>
          <a:p>
            <a:pPr>
              <a:lnSpc>
                <a:spcPct val="110000"/>
              </a:lnSpc>
            </a:pPr>
            <a:r>
              <a:rPr lang="tr-TR" sz="3200" b="1" dirty="0" err="1"/>
              <a:t>Hipertrofik</a:t>
            </a:r>
            <a:r>
              <a:rPr lang="tr-TR" sz="3200" b="1" dirty="0"/>
              <a:t> </a:t>
            </a:r>
            <a:r>
              <a:rPr lang="tr-TR" sz="3200" b="1" dirty="0" err="1"/>
              <a:t>obstruktik</a:t>
            </a:r>
            <a:r>
              <a:rPr lang="tr-TR" sz="3200" b="1" dirty="0"/>
              <a:t> </a:t>
            </a:r>
            <a:r>
              <a:rPr lang="tr-TR" sz="3200" b="1" dirty="0" err="1"/>
              <a:t>Kardiyomiyopati</a:t>
            </a:r>
            <a:endParaRPr lang="tr-TR" sz="3200" b="1" dirty="0"/>
          </a:p>
          <a:p>
            <a:pPr>
              <a:lnSpc>
                <a:spcPct val="110000"/>
              </a:lnSpc>
            </a:pPr>
            <a:r>
              <a:rPr lang="en-TR" sz="3200" b="1" dirty="0"/>
              <a:t>Aşırı yorgunluk</a:t>
            </a:r>
          </a:p>
          <a:p>
            <a:pPr>
              <a:lnSpc>
                <a:spcPct val="110000"/>
              </a:lnSpc>
            </a:pPr>
            <a:r>
              <a:rPr lang="en-TR" sz="3200" b="1" dirty="0"/>
              <a:t>Dehidratasyon</a:t>
            </a:r>
          </a:p>
        </p:txBody>
      </p:sp>
    </p:spTree>
    <p:extLst>
      <p:ext uri="{BB962C8B-B14F-4D97-AF65-F5344CB8AC3E}">
        <p14:creationId xmlns:p14="http://schemas.microsoft.com/office/powerpoint/2010/main" val="414729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AFCBCFA-6F31-6B48-8719-0E51397B97E9}"/>
              </a:ext>
            </a:extLst>
          </p:cNvPr>
          <p:cNvSpPr txBox="1">
            <a:spLocks/>
          </p:cNvSpPr>
          <p:nvPr/>
        </p:nvSpPr>
        <p:spPr>
          <a:xfrm>
            <a:off x="0" y="18255"/>
            <a:ext cx="12192000" cy="1015415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T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Egzersiz ile Kan Basıncında &gt;10mmHg Azalma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8D53604-0119-7144-9CB7-DB0E76BC518C}"/>
              </a:ext>
            </a:extLst>
          </p:cNvPr>
          <p:cNvSpPr txBox="1">
            <a:spLocks/>
          </p:cNvSpPr>
          <p:nvPr/>
        </p:nvSpPr>
        <p:spPr>
          <a:xfrm>
            <a:off x="1039053" y="5371616"/>
            <a:ext cx="10717696" cy="673100"/>
          </a:xfrm>
          <a:prstGeom prst="rect">
            <a:avLst/>
          </a:prstGeom>
          <a:solidFill>
            <a:srgbClr val="0070C0"/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3200" b="1" dirty="0">
                <a:solidFill>
                  <a:schemeClr val="bg1"/>
                </a:solidFill>
              </a:rPr>
              <a:t>%13 Artmış Akut </a:t>
            </a:r>
            <a:r>
              <a:rPr lang="tr-TR" sz="3200" b="1" dirty="0" err="1">
                <a:solidFill>
                  <a:schemeClr val="bg1"/>
                </a:solidFill>
              </a:rPr>
              <a:t>Miyokard</a:t>
            </a:r>
            <a:r>
              <a:rPr lang="tr-TR" sz="3200" b="1" dirty="0">
                <a:solidFill>
                  <a:schemeClr val="bg1"/>
                </a:solidFill>
              </a:rPr>
              <a:t> </a:t>
            </a:r>
            <a:r>
              <a:rPr lang="tr-TR" sz="3200" b="1" dirty="0" err="1">
                <a:solidFill>
                  <a:schemeClr val="bg1"/>
                </a:solidFill>
              </a:rPr>
              <a:t>İnfarktüsü</a:t>
            </a:r>
            <a:r>
              <a:rPr lang="tr-TR" sz="3200" b="1" dirty="0">
                <a:solidFill>
                  <a:schemeClr val="bg1"/>
                </a:solidFill>
              </a:rPr>
              <a:t> riski ve ölüm riski</a:t>
            </a:r>
            <a:endParaRPr lang="en-TR" sz="3200" b="1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2F2E82-A364-3C4A-AB6F-12AD42713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89" y="6174843"/>
            <a:ext cx="4476750" cy="5451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BCBF247-2475-CC4F-916D-1057A13211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454" y="6181599"/>
            <a:ext cx="2476500" cy="50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65AD62E-D917-F147-9A5B-9F26542A9F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964" y="1138479"/>
            <a:ext cx="6209183" cy="412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981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2A671A1-8D7F-2E49-8356-629A91E542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TR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Koroner Arter Hastalığı </a:t>
            </a:r>
            <a:r>
              <a:rPr lang="en-T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Olanlarda</a:t>
            </a:r>
            <a:br>
              <a:rPr lang="en-T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T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Egzersiz ile Kan Basıncı Yanıtı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CD1C5E8-5E2D-ED48-8AD3-CECC63CF6135}"/>
              </a:ext>
            </a:extLst>
          </p:cNvPr>
          <p:cNvSpPr txBox="1">
            <a:spLocks/>
          </p:cNvSpPr>
          <p:nvPr/>
        </p:nvSpPr>
        <p:spPr>
          <a:xfrm>
            <a:off x="397565" y="2040583"/>
            <a:ext cx="11449878" cy="11133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TR" sz="3600" b="1" dirty="0"/>
              <a:t>Egzersiz Testi Sırasında </a:t>
            </a:r>
            <a:r>
              <a:rPr lang="en-TR" sz="3600" b="1" u="sng" dirty="0"/>
              <a:t>Abartılı KB artışı </a:t>
            </a:r>
            <a:r>
              <a:rPr lang="en-TR" sz="3600" b="1" dirty="0"/>
              <a:t>olanlarda</a:t>
            </a:r>
          </a:p>
          <a:p>
            <a:pPr marL="0" indent="0">
              <a:buNone/>
            </a:pPr>
            <a:r>
              <a:rPr lang="en-TR" sz="3600" b="1" dirty="0"/>
              <a:t>	İnme, AMI riski ve Ölüm Riski ARTAR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67BBE5-A91A-3642-B43E-1488CDF29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1742"/>
            <a:ext cx="2820504" cy="4562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ED760F-863C-6843-9B70-4E1182A90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547" y="6507150"/>
            <a:ext cx="2165350" cy="29845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3D0F70-6621-9942-B322-75A561A5B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565" y="3877610"/>
            <a:ext cx="11542644" cy="139147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TR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Egzersiz ile Kan Basıncında Azalma (</a:t>
            </a:r>
            <a:r>
              <a:rPr lang="en-TR" sz="36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Hipotansiyon</a:t>
            </a:r>
            <a:r>
              <a:rPr lang="en-TR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tr-TR" sz="3600" b="1" dirty="0"/>
              <a:t>	Artmış KV Olay ve ölüm riski</a:t>
            </a:r>
            <a:endParaRPr lang="en-TR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TR" sz="3600" dirty="0"/>
          </a:p>
        </p:txBody>
      </p:sp>
    </p:spTree>
    <p:extLst>
      <p:ext uri="{BB962C8B-B14F-4D97-AF65-F5344CB8AC3E}">
        <p14:creationId xmlns:p14="http://schemas.microsoft.com/office/powerpoint/2010/main" val="2806808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A244B-56EB-5247-94DD-989C659D4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1620117"/>
            <a:ext cx="11268489" cy="202197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TR" sz="4000" b="1" dirty="0"/>
              <a:t>Egzersiz Testi Sırasında </a:t>
            </a:r>
            <a:r>
              <a:rPr lang="en-TR" sz="4400" b="1" u="sng" dirty="0"/>
              <a:t>Normal KB ya</a:t>
            </a:r>
            <a:r>
              <a:rPr lang="en-TR" sz="4000" b="1" dirty="0"/>
              <a:t>nıtı </a:t>
            </a:r>
          </a:p>
          <a:p>
            <a:pPr lvl="1"/>
            <a:r>
              <a:rPr lang="en-TR" sz="3600" b="1" dirty="0"/>
              <a:t>SKB artışı (36-60 mmHg ↑) olması</a:t>
            </a:r>
          </a:p>
          <a:p>
            <a:pPr lvl="2"/>
            <a:r>
              <a:rPr lang="en-TR" sz="3600" b="1" u="sng" dirty="0">
                <a:solidFill>
                  <a:srgbClr val="FF0000"/>
                </a:solidFill>
              </a:rPr>
              <a:t>AMI riski ve Ölüm Riski daha AZ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2A671A1-8D7F-2E49-8356-629A91E542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TR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Koroner Arter Hastalığı </a:t>
            </a:r>
            <a:r>
              <a:rPr lang="en-T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Olanlarda</a:t>
            </a:r>
            <a:br>
              <a:rPr lang="en-T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T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Egzersiz ile </a:t>
            </a:r>
            <a:r>
              <a:rPr lang="en-TR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 </a:t>
            </a:r>
            <a:r>
              <a:rPr lang="en-T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Basıncı Yanıtı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67BBE5-A91A-3642-B43E-1488CDF29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1742"/>
            <a:ext cx="2820504" cy="4562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ED760F-863C-6843-9B70-4E1182A90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234" y="6559550"/>
            <a:ext cx="2165350" cy="298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58FDE2-1A0D-D14C-B08A-945ABBB57C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3"/>
          <a:stretch/>
        </p:blipFill>
        <p:spPr>
          <a:xfrm>
            <a:off x="552450" y="3954004"/>
            <a:ext cx="11087100" cy="215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25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740BA13-E207-CD40-B652-8853822660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T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Kronik Düzenli Egzersizin Kan Basıncı Yanıtı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03230-EB5C-1240-8FCC-EC135BC3B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2886" y="1653349"/>
            <a:ext cx="8309114" cy="4351338"/>
          </a:xfrm>
        </p:spPr>
        <p:txBody>
          <a:bodyPr>
            <a:normAutofit/>
          </a:bodyPr>
          <a:lstStyle/>
          <a:p>
            <a:r>
              <a:rPr lang="en-TR" sz="3200" b="1" dirty="0"/>
              <a:t>Düzenli aerobik egzersiz yapılması; SKB ve DKB azalmaya neden olur</a:t>
            </a:r>
          </a:p>
          <a:p>
            <a:endParaRPr lang="en-TR" sz="3200" b="1" dirty="0"/>
          </a:p>
          <a:p>
            <a:r>
              <a:rPr lang="en-TR" sz="3200" b="1" dirty="0"/>
              <a:t>Hipertansif hastalarda </a:t>
            </a:r>
          </a:p>
          <a:p>
            <a:pPr marL="0" indent="0">
              <a:buNone/>
            </a:pPr>
            <a:r>
              <a:rPr lang="en-TR" sz="3200" b="1" dirty="0"/>
              <a:t>    ortalama SKB 10-12 mmHg↓ ve</a:t>
            </a:r>
          </a:p>
          <a:p>
            <a:pPr marL="0" indent="0">
              <a:buNone/>
            </a:pPr>
            <a:r>
              <a:rPr lang="en-TR" sz="3200" b="1" dirty="0"/>
              <a:t>    ortalama DKB 5-7 mmHg↓ ︎</a:t>
            </a:r>
            <a:r>
              <a:rPr lang="en-TR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⬇︎</a:t>
            </a:r>
            <a:r>
              <a:rPr lang="en-TR" sz="3200" b="1" dirty="0"/>
              <a:t>⬇︎⬇︎⬇︎⬇︎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7F7221-49CF-D64B-AB7E-08166136C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355" y="6277452"/>
            <a:ext cx="4873212" cy="5622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29AB435-CBEE-7046-B632-FF466F8F92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986" y="5991527"/>
            <a:ext cx="2907472" cy="272842"/>
          </a:xfrm>
          <a:prstGeom prst="rect">
            <a:avLst/>
          </a:prstGeom>
        </p:spPr>
      </p:pic>
      <p:pic>
        <p:nvPicPr>
          <p:cNvPr id="16" name="Resim 3">
            <a:extLst>
              <a:ext uri="{FF2B5EF4-FFF2-40B4-BE49-F238E27FC236}">
                <a16:creationId xmlns:a16="http://schemas.microsoft.com/office/drawing/2014/main" id="{562CA210-EF39-194A-960B-AB5FD9062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86" y="1642131"/>
            <a:ext cx="3590569" cy="35737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8B6BB7-9417-E144-8840-782D583F92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27" y="6211697"/>
            <a:ext cx="2986985" cy="5479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C8F64E8-D82A-B44C-802E-1CDA28A45C3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96"/>
          <a:stretch/>
        </p:blipFill>
        <p:spPr>
          <a:xfrm>
            <a:off x="0" y="5973537"/>
            <a:ext cx="3817455" cy="3175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C8E6D96-A577-C44F-B55C-94C61C8F2C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352" y="6113990"/>
            <a:ext cx="2800074" cy="6456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D2A80A1-43AD-DC44-BE19-13FEECCE6C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626" y="5693695"/>
            <a:ext cx="32258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561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B33271-4F65-A645-B606-DBC519753B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85" y="6221227"/>
            <a:ext cx="4085535" cy="636773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740BA13-E207-CD40-B652-8853822660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T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Hipertansiyon Hastalarında </a:t>
            </a:r>
          </a:p>
          <a:p>
            <a:pPr algn="ctr"/>
            <a:r>
              <a:rPr lang="en-T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Kronik Düzenli Egzersizin Kan Basıncı Yanıtı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EDD2E5-2470-7240-9F9B-C367C0E8C8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699" y="6464300"/>
            <a:ext cx="2768600" cy="393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028A2A-C96D-704D-94C9-2F518C1A52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26" y="1590260"/>
            <a:ext cx="5794372" cy="38857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953F36-8C8E-D341-B32D-7C36D2A494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835" y="1561888"/>
            <a:ext cx="6037637" cy="391414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9D0F964-2D06-4F41-8645-B9EE9BFB70B0}"/>
              </a:ext>
            </a:extLst>
          </p:cNvPr>
          <p:cNvSpPr txBox="1"/>
          <p:nvPr/>
        </p:nvSpPr>
        <p:spPr>
          <a:xfrm>
            <a:off x="278185" y="5541316"/>
            <a:ext cx="5471326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TR" b="1" dirty="0">
                <a:solidFill>
                  <a:schemeClr val="bg1"/>
                </a:solidFill>
              </a:rPr>
              <a:t>Sistolik Kan Basıncında ortalama 12.4 mmHg AZALMA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94E9A6-7B53-E946-8EC8-72130D0DD4CC}"/>
              </a:ext>
            </a:extLst>
          </p:cNvPr>
          <p:cNvSpPr txBox="1"/>
          <p:nvPr/>
        </p:nvSpPr>
        <p:spPr>
          <a:xfrm>
            <a:off x="6095999" y="5541316"/>
            <a:ext cx="5817815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TR" b="1" dirty="0">
                <a:solidFill>
                  <a:schemeClr val="bg1"/>
                </a:solidFill>
              </a:rPr>
              <a:t>Diyastolik  Kan Basıncında ortalama 6.1 mmHg AZALMA</a:t>
            </a:r>
          </a:p>
        </p:txBody>
      </p:sp>
    </p:spTree>
    <p:extLst>
      <p:ext uri="{BB962C8B-B14F-4D97-AF65-F5344CB8AC3E}">
        <p14:creationId xmlns:p14="http://schemas.microsoft.com/office/powerpoint/2010/main" val="327213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A1EA-6929-7C44-9132-FAEAA2B9B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52"/>
            <a:ext cx="12192000" cy="862545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T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Düzenli Fizik Egzersiz ile Tüm Nedenlere Bağlı Ölümler Azalır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034DAC-F890-EE40-8433-CB9CDD6228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48" y="6104233"/>
            <a:ext cx="4405795" cy="64964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A99E0F-F329-0C4C-B48B-ECA9EBC2E3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900" y="6175057"/>
            <a:ext cx="5168900" cy="50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8124CA-6F04-4048-BC48-0CCD70C89B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429" y="933550"/>
            <a:ext cx="7145841" cy="50985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15356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AAD71-7160-3944-A057-47BC9DA97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0B727-0950-404C-A1F2-39C4853BD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286" y="2438399"/>
            <a:ext cx="11847443" cy="3433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R" sz="3600" b="1" u="sng" dirty="0">
                <a:solidFill>
                  <a:srgbClr val="FF0000"/>
                </a:solidFill>
              </a:rPr>
              <a:t>Hipertansiyondan Korunma ve Hipertansiyon Tedavisi için</a:t>
            </a:r>
          </a:p>
          <a:p>
            <a:pPr marL="0" indent="0">
              <a:buNone/>
            </a:pPr>
            <a:r>
              <a:rPr lang="en-TR" sz="3600" b="1" dirty="0"/>
              <a:t>Orta yoğunlukta Aerobik Egzersiz Önerisi </a:t>
            </a:r>
          </a:p>
          <a:p>
            <a:pPr marL="0" indent="0">
              <a:buNone/>
            </a:pPr>
            <a:r>
              <a:rPr lang="en-TR" b="1" dirty="0"/>
              <a:t>	(yürüyüş, yüzme, bisiklet, jogging)</a:t>
            </a:r>
          </a:p>
          <a:p>
            <a:pPr marL="0" indent="0">
              <a:buNone/>
            </a:pPr>
            <a:r>
              <a:rPr lang="en-TR" sz="3600" b="1" dirty="0"/>
              <a:t>	</a:t>
            </a:r>
            <a:r>
              <a:rPr lang="en-TR" sz="4000" b="1" dirty="0">
                <a:solidFill>
                  <a:srgbClr val="7030A0"/>
                </a:solidFill>
              </a:rPr>
              <a:t>Haftada 5-7 gün en az 30 dak.     veya </a:t>
            </a:r>
          </a:p>
          <a:p>
            <a:pPr marL="0" indent="0">
              <a:buNone/>
            </a:pPr>
            <a:r>
              <a:rPr lang="en-TR" sz="4000" b="1" dirty="0">
                <a:solidFill>
                  <a:srgbClr val="7030A0"/>
                </a:solidFill>
              </a:rPr>
              <a:t>	Haftada en az 150 dak</a:t>
            </a:r>
            <a:endParaRPr lang="en-TR" sz="3600" b="1" dirty="0">
              <a:solidFill>
                <a:srgbClr val="7030A0"/>
              </a:solidFill>
            </a:endParaRPr>
          </a:p>
          <a:p>
            <a:endParaRPr lang="en-TR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A07E68-42E7-2441-A0C6-3DF521B00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939" y="66767"/>
            <a:ext cx="5518978" cy="16239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25962C-5396-F740-BAC9-65CD308829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421" y="6176962"/>
            <a:ext cx="51181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68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CF93F-0A3B-A141-B8DA-3316B9F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77686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en-T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Fiziki Yüke Arterial Tazyiq Reaksiyası</a:t>
            </a:r>
            <a:endParaRPr lang="en-TR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249CA-F795-6040-B443-C2BF76D7C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2529131"/>
            <a:ext cx="11201401" cy="1478245"/>
          </a:xfrm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en-TR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Sağlıklı Bireylerde Aşırı KB artışı </a:t>
            </a:r>
            <a:r>
              <a:rPr lang="en-TR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(&gt;210/110 mmHg)</a:t>
            </a:r>
          </a:p>
          <a:p>
            <a:pPr lvl="1">
              <a:buFont typeface="Wingdings" pitchFamily="2" charset="2"/>
              <a:buChar char="Ø"/>
            </a:pPr>
            <a:r>
              <a:rPr lang="en-T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Hipertansiyon gelişme riski artar</a:t>
            </a:r>
          </a:p>
          <a:p>
            <a:pPr lvl="1">
              <a:buFont typeface="Wingdings" pitchFamily="2" charset="2"/>
              <a:buChar char="Ø"/>
            </a:pPr>
            <a:r>
              <a:rPr lang="en-T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Kardiyovaskuler olay ve Ölüm riski artar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6B79CB-8692-D643-88C1-06815A31A46D}"/>
              </a:ext>
            </a:extLst>
          </p:cNvPr>
          <p:cNvSpPr txBox="1"/>
          <p:nvPr/>
        </p:nvSpPr>
        <p:spPr>
          <a:xfrm>
            <a:off x="495299" y="5552557"/>
            <a:ext cx="11201400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T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Kronik düzenli egzersiz yapanlarda kan basıncı azalır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T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Kardiyovaskuler olay ve Ölüm riski azalır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17AF95-F482-C241-ABFE-A4354FE4A4CB}"/>
              </a:ext>
            </a:extLst>
          </p:cNvPr>
          <p:cNvSpPr txBox="1"/>
          <p:nvPr/>
        </p:nvSpPr>
        <p:spPr>
          <a:xfrm>
            <a:off x="495299" y="4087469"/>
            <a:ext cx="11201400" cy="13849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T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Koroner A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T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 Hastalarında Aşırı KB artışı veya Hipotansiyon</a:t>
            </a:r>
          </a:p>
          <a:p>
            <a:pPr marL="457200" indent="-457200">
              <a:buFontTx/>
              <a:buChar char="-"/>
            </a:pPr>
            <a:r>
              <a:rPr lang="en-T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Kardiyovaskuler olay ve Ölüm riski artar</a:t>
            </a:r>
          </a:p>
          <a:p>
            <a:pPr marL="457200" indent="-457200">
              <a:buFontTx/>
              <a:buChar char="-"/>
            </a:pPr>
            <a:r>
              <a:rPr lang="en-T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 Kan basıncı yanıtı KV olay ve Ölüm riski  azalır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6EE5CC6-C9E9-224A-8CDA-AD5856CBC339}"/>
              </a:ext>
            </a:extLst>
          </p:cNvPr>
          <p:cNvSpPr txBox="1">
            <a:spLocks/>
          </p:cNvSpPr>
          <p:nvPr/>
        </p:nvSpPr>
        <p:spPr>
          <a:xfrm>
            <a:off x="543340" y="1329395"/>
            <a:ext cx="11153359" cy="10776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TR" sz="3200" b="1" dirty="0"/>
              <a:t>- Sistolik Kan B</a:t>
            </a:r>
            <a:r>
              <a:rPr lang="en-US" sz="3200" b="1" dirty="0"/>
              <a:t>a</a:t>
            </a:r>
            <a:r>
              <a:rPr lang="en-TR" sz="3200" b="1" dirty="0"/>
              <a:t>sıncı artar </a:t>
            </a:r>
            <a:r>
              <a:rPr lang="en-TR" b="1" dirty="0"/>
              <a:t>(Erkek 50-60 mmHg, Kadın 40-50 mmHg)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TR" sz="3200" b="1" dirty="0"/>
              <a:t>- Diyastolik Kan Basıncı değişmez veya biraz azalır</a:t>
            </a:r>
          </a:p>
        </p:txBody>
      </p:sp>
    </p:spTree>
    <p:extLst>
      <p:ext uri="{BB962C8B-B14F-4D97-AF65-F5344CB8AC3E}">
        <p14:creationId xmlns:p14="http://schemas.microsoft.com/office/powerpoint/2010/main" val="340334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2914" y="18255"/>
            <a:ext cx="12169085" cy="1030513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tr-TR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Treadmill</a:t>
            </a:r>
            <a:r>
              <a:rPr lang="tr-T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Egzersize Sağlıklı Birey Normal Kan Basıncı Yanıtı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t="39745"/>
          <a:stretch/>
        </p:blipFill>
        <p:spPr>
          <a:xfrm>
            <a:off x="5095461" y="2670123"/>
            <a:ext cx="6758609" cy="3311854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F92BEA0-625E-4A4D-9F67-829F2268E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930" y="1196664"/>
            <a:ext cx="11648660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R" sz="3200" b="1" dirty="0"/>
              <a:t>- Sistolik Kan B</a:t>
            </a:r>
            <a:r>
              <a:rPr lang="en-US" sz="3200" b="1" dirty="0"/>
              <a:t>a</a:t>
            </a:r>
            <a:r>
              <a:rPr lang="en-TR" sz="3200" b="1" dirty="0"/>
              <a:t>sıncı artar </a:t>
            </a:r>
            <a:r>
              <a:rPr lang="en-TR" b="1" dirty="0"/>
              <a:t>(Erkek 50-60 mmHg, Kadın 40-50 mmHg)</a:t>
            </a:r>
          </a:p>
          <a:p>
            <a:pPr marL="0" indent="0">
              <a:buNone/>
            </a:pPr>
            <a:r>
              <a:rPr lang="en-TR" sz="3200" b="1" dirty="0"/>
              <a:t>- Diyastolik Kan Basıncı değişmez veya biraz azalır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C2DEB5B-6E7D-3247-8AD6-C4D5AAB625EF}"/>
              </a:ext>
            </a:extLst>
          </p:cNvPr>
          <p:cNvSpPr txBox="1">
            <a:spLocks/>
          </p:cNvSpPr>
          <p:nvPr/>
        </p:nvSpPr>
        <p:spPr>
          <a:xfrm>
            <a:off x="337930" y="2670123"/>
            <a:ext cx="4618383" cy="3157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3200" b="1" u="sng" dirty="0"/>
              <a:t>Egzersiz ile:</a:t>
            </a:r>
          </a:p>
          <a:p>
            <a:pPr marL="0" indent="0">
              <a:buNone/>
            </a:pPr>
            <a:r>
              <a:rPr lang="tr-TR" b="1" dirty="0"/>
              <a:t>- Sempatik Aktivasyonu</a:t>
            </a:r>
          </a:p>
          <a:p>
            <a:pPr marL="0" indent="0">
              <a:buNone/>
            </a:pPr>
            <a:r>
              <a:rPr lang="tr-TR" b="1" dirty="0"/>
              <a:t>- Renin-</a:t>
            </a:r>
            <a:r>
              <a:rPr lang="tr-TR" b="1" dirty="0" err="1"/>
              <a:t>angiotensin</a:t>
            </a:r>
            <a:r>
              <a:rPr lang="tr-TR" b="1" dirty="0"/>
              <a:t> sistem aktivasyonu</a:t>
            </a:r>
          </a:p>
          <a:p>
            <a:pPr marL="0" indent="0">
              <a:buNone/>
            </a:pPr>
            <a:r>
              <a:rPr lang="tr-TR" b="1" dirty="0"/>
              <a:t>- Kalp hızı artışı</a:t>
            </a:r>
          </a:p>
          <a:p>
            <a:pPr marL="0" indent="0">
              <a:buNone/>
            </a:pPr>
            <a:r>
              <a:rPr lang="tr-TR" b="1" dirty="0"/>
              <a:t>- Kardiyak </a:t>
            </a:r>
            <a:r>
              <a:rPr lang="tr-TR" b="1" dirty="0" err="1"/>
              <a:t>output</a:t>
            </a:r>
            <a:r>
              <a:rPr lang="tr-TR" b="1" dirty="0"/>
              <a:t> artışı</a:t>
            </a:r>
          </a:p>
          <a:p>
            <a:pPr marL="0" indent="0">
              <a:buNone/>
            </a:pPr>
            <a:r>
              <a:rPr lang="tr-TR" b="1" dirty="0"/>
              <a:t>- Sistemik </a:t>
            </a:r>
            <a:r>
              <a:rPr lang="tr-TR" b="1" dirty="0" err="1"/>
              <a:t>vaskuler</a:t>
            </a:r>
            <a:r>
              <a:rPr lang="tr-TR" b="1" dirty="0"/>
              <a:t> </a:t>
            </a:r>
            <a:r>
              <a:rPr lang="tr-TR" b="1" dirty="0" err="1"/>
              <a:t>resistansda</a:t>
            </a:r>
            <a:r>
              <a:rPr lang="tr-TR" b="1" dirty="0"/>
              <a:t> azalma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sz="3200" b="1" dirty="0"/>
          </a:p>
          <a:p>
            <a:pPr marL="0" indent="0">
              <a:buFont typeface="Arial" panose="020B0604020202020204" pitchFamily="34" charset="0"/>
              <a:buNone/>
            </a:pPr>
            <a:endParaRPr lang="en-TR" sz="3200" b="1" dirty="0"/>
          </a:p>
        </p:txBody>
      </p:sp>
    </p:spTree>
    <p:extLst>
      <p:ext uri="{BB962C8B-B14F-4D97-AF65-F5344CB8AC3E}">
        <p14:creationId xmlns:p14="http://schemas.microsoft.com/office/powerpoint/2010/main" val="13023702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ISEBUQExIUFBIUFhYUGBgVFhUUFRUWFRUVFRYUFRQXHCYfFxwjGRYVHy8gJCcpLSwuFR8xNTAqNSYrLCkBCQoKDgwOGg8PGikkHiQvLCovLCwvMCwsMSwpKSwsLC0sKSwsLC0wKSwpNSwpLC8sKSwsLCwsLywsLCwwLywsLP/AABEIAMIBAwMBIgACEQEDEQH/xAAcAAEAAQUBAQAAAAAAAAAAAAAABQECAwQGBwj/xABCEAACAQIDBQUFBQYEBgMAAAABAgADEQQSIQUGMUFREyJhcZEyUoGh0SNCkrHBBxQVVGJyM2OT8FOCosLh8RZDg//EABsBAQADAQEBAQAAAAAAAAAAAAABAgMEBQYH/8QAPhEAAgECBAEICAQDCQEAAAAAAAECAxEEEiExQQUTUWFxgZGhBhQVIjLR4fBCUmKxM1OSFiM0Y3JzwcLSB//aAAwDAQACEQMRAD8A8NiIgCIiAIlSLSS3f2C+LrCkpCji7t7KLzY/T/3Ddi0YuTstyMiZ2w16pp0r1bsVQhSGfWykJqbnTTxl2P2dUoVGo1UKVENmU8V4cbeY9YKmtERAETPhcDUqG1Om7noilj6ATZ/+P4r+Wr6f5VT6SLotkla9mR8REkqIl1OmWNgCSeAAuT8JkxGDqU7Z0dL8Mylb+V+MAwxNnEbNq06dOq6MqVcxQnQOFIDEfEiXUdlVnoviFpsaNMqrvwUFiAFueJ1Gg6wTY1IiIIERNips+qq52puE94qwXXhra0A14lQL6SSw27OLqWyYWu1+Ypvb1taCUm9iMibm1NkVsM4p16bU3IDAMLEqSQCPC4PpNOCBERAEREAREQBERAEREATaweAqPZk01tckDvcdOd+HCaskNjaO1T/hozDztYfnKTbUW0dWEpwqVowns97ad+zK7USq7mpUqLVqFgpsbtcCwFrDkLaTpcBsysMP+5YZc2IrgNXbgtKkw7qu/Bbi58idO8JC4BEoIK9W5Z/ZHE2PFvP6+MkcbtCpiKPY0a6inqTTUZC55lyNW+Ok53U1s9lx4XPZjg1zbnD+JL8F/eyvt4vvaXDXST2TWpYR/wB32eoxm0HBvW07KmACWFK5sbAHvXt4n2ZqV92caoZ6mMw6PiwzMrVu9VtcsM4UpzI9q2tpyL4J1cIykMTYX5300POT2/8AiQcX2K6U8PTp0EHgqgn43JHwm+nA8eWZJ5k1bS22/wBDmoiSeycECDWcEovAAXLtyFufL/d5aclFXZnh6Eq9RQj48Elu31I22x70cMgByO3s5bqQvNr9T+sv3f3pxi16YFeowZ0BDsXFs2vtXy6X1FjImu9SvUJykk8hrYch4CSmzsIKbZAQ1dh5rTXmT1P+/PndqcXfd6/fUexFVMZWjlbVONop9Nuj9T6OHHRXN7fHAfvG16lGgBmcpfgFz9kpqNp4hied7ySrbrU8GpIweIxtRBmdylRMOg55bDv258RzuNZCneQYY5aFNO1DEvXqDPUduercNenH5zUx+9WOqj7TEVstrWUmmpB6qlgZoryS6DhqqnSlJbyu9tUurXTvJnZu9mMp0nxVKjhxQpsKbIEsqlx3TZWDciL3tc6zXrbexW1a1LDVCop582VAQFHBnuxJ0UnnbUSPwTVDgnpU7ntKgDAc8tmF+liBMb1f3dTTptes4s7LyB0KL6/70tVSV7Ja/ep0yo1MqnUk+bypvrfCK6/2WrJ3bbnaWOpYPDW7GivZIQLoqjWpU0+7oAOuVesb/wC1kQJszDm1DD+3a3fq8De3Erc38WboJXZm1f4dg37JT+91hYva60l5AHqBr5nmFE4zVjzJJ+JJl4NS1WyOTExnSeWatKWr6lwRbJ/CbttlDGlVqsfu01YqP73AsOI/8y+quHwtEAoauKbUltEp66WH3uHnx4TTbeDFshRXdaZN7IMo8rjW2nC8q3KdsuxvTp0sLmVZXqcFa6Xbwb6tV0k1gN4aODc5UIb2WVVyMCORZxfjJDG/tbdkammGp5WGUiqzVVZTxBQZQb9JwDMSbk3PjJLYuCDMaj/4dPU+JGtv19OsjJGmsz1L+tV8dVVKFop9CsrdL7FqzvNsb7V8JgqSKKVLF1gWIpIqijT5DL7x4a8w3QTiMRvjjn9rF1/hUZR6KQJobRxzVqhqMSb6C/JRoB6TWmsY6ann16t5tQei0Xz7zJXrs7F3Ysx4liWJ8yeMxxEucwiIgCIiAIiIAiIgCIiAJv0dphFslJQSLMWu2b4cAPCaESripbmtKtOk7wdn9+HcbWPx5qkMRawAsOHmBymsrEG4NiOkpElJJWRFSpKpJzk7tkrS2++Qq6ipwsWtpa/Gwu3LW/KW47bjVkIqU6RckHtAuWoLaWLD2rj3ryMiVVOKd0jaeMr1IqM5XXXr5/t0cBNlNoVAEUNYIbqLDQkk69eJ49ZrRLNJ7nPGcoO8W12G9X2zWYWL2B90BfmJgwmNek2dDY2I4A3B4gg6GYIkKEUrJGk8RVnJTlNtrZtu5JHeCv7w/CJY+26xBUvcEEHReBFjwE0IlVSguCNpY/FS0dWX9T+Zt0dp1Ep9kpsuYtcDvagC2bjbT85t4DGUaVLPbNWJOhHs9Dm+msiYkypxkrFaWLq0pKSd2lZX1t2X2ZIfx6ve+f4WW35TKN46vRPT/wAyKiV5mn+VGkeUcXHarLxZJDeCt7w/CJb/AB6v7/8A0r9JHxJ5qH5V4Ee0MX/Nn/U/mX1apZix1JJJ8zMzY9uyFHQKCSbCxYk3ux52/QTWiXsjlVSabab1367iIiSUEREAREQBERAEREAREQBERAERLkQk2AJPhrBKV9i2JuUdkVnNhTbXTXu/NrSXXcLEhDUqNRoqOJq1VAHIezeUzx6Tf1ata+R27Gc5E6elunhwL1No4df7L1fyIkPX2Xeo64cvXprbvimy3FrklTfLrcanlJzIo6M1ZW36NX4I0IkvhN2KrsFJRL++Tp55QZ0uy9w1wzPiccUfDUVzlUY/aN92mcwUi5t55h4yqqQezNpYLEQV5waXWrHBxJ7YO7VbaFduyQU6eYs78KVFSb2HWw4Lx+FzIza2Fp0q9SlSqitTRiq1AMocDTMBc6fGaXOZxaVzUiXU0LEKOJNh5mSK4bDLo9RmbnkHdHxI1+ErKSia0qEquqaS6W0l5kZEmN5Nhrh6qLTYulWmlVLjvAOSuVrcSGUjTjpNLaeyq2Hfs61Nqb2DWYWurC4I6j6EcpKaaujOcJQk4yWq0NSJnTA1DTaqKbmmhAZwpKKTwDNawJuOPWXbPwXauEz000JzVGCILdWMkqk3oY8NhXqNlpoztxsqlj6CYp2GyNx2dvssdQDgammzNlB0N2XgJzm19mihVNMVqVYWuHpMWU3vpcgWPhKqSZrOlKCTaNKJPbrbqtiy7u/Y4aiparVIvlAF8qjTM1vT0BgZa5k4tK7ESqqSbAXJ0AHOTe392/3SlRNSoDiKoLtSAFqSaBczX1JN+Vu6dTIuSotpvgiDiJdTpFjZQSegFz8pJCTbsi2JPbK3LxFfh2acvtHAJ5+yLn5SSxf7LMcihkFKtc2tTY3GhNznVRbTrzlM8XxN5YatHeDXccfE60/szxa0+0rNh8Ot7XrVlA8NVzCF3NwirertXDA8xSVq3pYgn0lsyM+alxXjoclE2MdSprUZadTtKYNlcqUzDrkJJE15JmIiIAiIgF1NrEGwNiDY8D4GSVXeCpwQLTHIKOHhrIuJSUIy3R0UcVWoJqlJq/R8zdovVruEzsc3HU2A5m3CbO3NplwmHU/ZUbqo6nmx6nx8+syULYehnP8Ai1R3eoU8G8ufpMe7+EV3ZmynILhSQLk87cwP1mOZK8raL7+h6nNSkoYdy9+pZybey4Lv+JrsRu7obBp1aobE92gATqwQM1xYHUG1r6jpxkzvbj1FNlpY6iqjRMPh0IUi+oNVCdbdbA24Cc/jdnV6hu7pbkM1lHkJo4nZDIhcshA91rnU26RGak9WuwVcNUoQap05WV7yej8Fw6rss2dRqO+VGIv7RBI06nrO22g1FsPSp16vZYOiL9mtmxGJrWu7W+6LsdTb2ieBBHM1cUMMi00t2psXPH/l/wB/rLTtChWP2qZG4Z1P5j/3IzTcs1vd8+0uqOHp0uYlNc7u7/D/AKb669Oyvx0Nnbe+L1aYwtBRh8IugpoTdhbjVfi5Op6a63IvOdk7V3Uc0zVoulZVBZlUgVFAvdsvBh/aSfASCnRFprQ8evTqU5WqLX724W7NBNnZ+F7Soqcr6+Q4zWk7syqtCh2ratUvlHMhTb4C4MpVk4x03N8BRhVrLnXaC1fYvnsTD7RSk4quueuAKWHUjuotye0bXUhmNh5eYmd5tnUcbixiatXs8Hh6FNHf7zsCzlKY5nvgX66anScDhdojtu2qhmsCQFsO9bu8eQlm0dqtWOuijgo/MnmZnCE4tLq3O/EYnDVoTnrdyuo9PW31vgui3Wej7D2/TxGA2jSpoKVKlQYUqQ5J2dQ5mP3nLLcny8z5XJjdvFFXemCR2qMmgve4II8spaW0NjZXBqvTCg6jMLm3K0vnUG0zmWFqYmEJw13T6tePVZq3f0Es1YYPZoRT9vjNWtxWkNLfEEj/AJm6Tntl7MqYislCmLu5sL6DqST0ABJ8pv4xaVWoSarOx0VUXgOQBOnjy5yc3YrjBLUOammIqqVR3OlP4C99dTa+oHGUVVRWu7+/BG9TAVKk/cs4R0umnoux2zS3tuZd+cfTwtBNk4c3CWau3vPowU+N7MendHIzhJNV93KpJbtadQkklgzEknUkllBN+stpbt1MwzFQupJBuRblw4mXVWnFbo55YDGVZfwpdC00JHc7Z9NA+Or/AOFR1Uc2fla/E3sB4nwkFtfaj4is9Z+LHQclX7qjwAsJNbRotWRaVKpS7JDcKGNy1rXNhbhoPM9Zo4Xd5swNSwQcbN8pSNWPxSevQdVbk6u2qFGLcV+Lg3xd+hfsauztlPUIbK3Z3sWA08gTpedPi8FRooCMVRp2Abs1XtHY2Bs5Vri81dt1MTXsgamlBQAqK2VbAcSLfLgJDPsJwCc9LQEnvHS2vSUco1HeUu43jRr4SLhSpNvjLbbgra279TYp73YhDekwp/2jj53uIw+0cTi6q06uIqlGPeu7FQv3jl4DTwkLJkEYeh/nVQD4qhFwfDQ/Pwm0koK0Fqzz6M54uo54ibyxV3r5Lrb0NjfLbgr1VpUtMPQUU6YHs6aFh52tfoB1nPRE1SsrHnTm5ycmIiJJQREQBERAEREAreUiIAiIgCIiAIiIAiIgCIiAIiIBs4DHtSJZQpJXL3gTa5BuLHjp8zMNWqWJZjcniTLIkWV7mjqzcFTbeVa24XE3cTtZ3RaeiqoC2W4zWFrtrqTxPK80ohpPcQqzgmotq+j60IiJJmIiIAlSZSIAiIgCIiAIiIAiIgCIiAIiIAl60WIuFJHWxtLJ6r+xqv8AZYhf60PqpH6SlSWVXOjDUVWnlbPLeyPQ+ksn0yXHQS0hfdHoJjz/AFHc+Tlwl5fU+aIn0oaKH7i/hExNgqR/+un+BfpHP9Q9m/q8vqfOET6JqbLonjRpH/8ANPpNSrsPDfy9H/TT6SPWOosuTL/j8vqeAxPcK27+F/lqH+kn0mlW2Fhf5aj/AKafSQ8UlwLrkeb2kjxyJ60dg4b+XpfgXqfCP4Fhv5el+BfpPYo4OVWmpp7q58djOVIYWvOhKLbi2vA8liet/wAEw/8AL0f9NPpL02VQHCjSHlTQfpNfZ8vzHJ7dp/kfieQxPYhgaf8Aw0/Av0l37uvur6CT7Pf5vIr7ej/L8/oeNxPZhSHQeglQo6SfZ36vL6ke3v8AL8/oeMRPRN/atsIB71RR6Bm/QTzucVelzUst7nsYPE+s0+ctbXpv8hERMDsEREATYw2ELa8F6/TrK4bBltTovzPl9ZK0MOWIVR5DoJ9ByVyR6yufrvLSWt9r2/46X4dVHJtqEFdvgYzb7qgDkONvidTE6Fd12As1Orm591hx1GhHSJ7H9oeRYe6oaLT4Og9aPo5jpJO8df1I4SIifDnmCIiAIiIAnof7Ia9nxC9VQ+hYTzydn+y6vbFVF96mT6MPrMa/wM7uT/8AER7/ANmet9rKh5pirN7YlJa2ISiToblhzyqCT5Xtb4zgWrsfRzSjFyfDUk9lbCq1xmACp7zcD/aOf5eM2MXsehT7rYoZxxAQtY+IUm03N9dvNh8Oq0rBnbICNMiBSSVtz9kfHwnnTY1m4sfyHym03GHu2uzjw8KuIXON5Y8Et/M6HFlEP+IrDqLg/FSAR6TQq45OVz8PrNCgVJALBR1NyB8FBMmtr4SglEOhD1Ozp/eyjLa3bCnxJNutufWZWcldHY8tNqLu7kNXx3RfnI3EYs9BL6tcTTrVJzybPTpRXQBtRRowa46WPHXmY/iyX4N6D6yLxB7xmOddPlXE0oqEWrLTYwrehnJWMbrVISzS1bUnu+rVHQYfELUYIhLO2gVUdmJ6AAazZx2Fei2SsrUmOozgqCP6WOjfAyS/ZagX98rquavSoE0hzuQ5IA8SqC/j4yI3WpPjsYlGvVqOrEsQ3aVA2lm4HuHKTZuRAnfHlnEZY3UW31P5nzVb0I5N52qlKpGNNJvVNu6vosuyXj3FhxCe+v4l+syKL6jUeGsk/wBpe61HCtTakVXOPZJOY5VVRlQLYKMtyb3Jc+E4eXly5Vpyyygu5meH9AMHi6KrUK80n0xT/Zo6W0pOcVrG40MyHFvwzt+Iy0fSCPGn5/Qyqf8AzSovgxKfbC3/AGZo/tErWpUk6uzfhUD/ALpwk9W2du0+NDO3ZilQF2q1/Yp5raXIJJNuA6CaWL2dSpn7N6VReRRWT1V1BHwuJyYjlFVJc4ouzPQ5P9EpUI+rutFyW9k3vrrwTtwuebhbzc2dsl6x7oNvAX9J6Bsp8tek3Soh9HBnf707tYcY+o608jMQxKEpcsi9PHX4zGOLzRcrFsdyL6nUjBzzJpva2zXW+k5PYe4+DpU1NdL1gL5QCxBPW2p8pLru1s3FEqaSBlIubBGNuGa1jM6YIU+B536/M3MymghpllVn1ube2AdLi36TDnZN3KKlBq1iHr7h4ZEamFJA4WN30GmUnn8uukxbB2TRXDVsKtelSxDPTcVahyJXoFLqquL5Qcyvl53A62k6O0B3gjZiLd1tHF+RU6+okY758jMtnRCnEHTO7Ai3gwXyUeM2r8pV4Yd0ZTbi38N9/vfoOWvjMLyX/f1F71vdta+ZNPjpbpfBba772L3h2hnsuLUgBRcIoBIUAkXS9rg24eQ4ROdxG8mGRijVQGXQixNj0uBE8fNi5apS8z5n2/yk9VQhb/aR5bERPpz0hERAEREATo9wsTkxeb/LYflOckruu9sUnjmH/S362mVb+G+w7MC7YmnfpS8dD0yrtR24HKPDj6zb3b2wMPiqdY+yCVe2pysCpPwJB+Eg88oas8aMmnc+9nSjKDg1o9D1nenCDFUBkYZlOdDfusCLWv0IPHqBPPquGrKcppVAf7SR6i4PwM0MJtytRFqdVlW98ujL491gQL+Foxe82IcWNUgf0hV+YF/nOmc4z14nm0MLVoLImnHvubGIqFNG0b3eY8xy8jrNertAnUm+gHwAsB6ASKbETDUxQAuSAOpNhMzsUEtWSjYuYzWvIOtt+iv38x6Lr8+HzmjW3u9yn8WP6D6yyo1JbIwnj8NR+Ka7tf2OqRzb1/MyhA4WHpb5ichR3vrA95UYdLEeOhv+d5KYbe6i2jhkP4h6jX5To5hpaq5+ZY2pjYYqpXw0pJSk2sraervsmdXsLbL4SuK9LRgLEHVWU8VYcSNBz5CbO0NvK1Za1DD08O2dXYKXYMynNY62CXt3QBw56WgMPjadT2HVvIi/xHETPKOmrWM6fpFylRqZ5Tu7W95Xuuvi+/Y39tbcxGKy9q+fKF56FlBGcA8CRa9uNhIgoRqQQPKbEXmMsPmd7n0eD9PK9CKhOhBr9N4/+jWibRPM2PmLyw0x09D9Zi8PLgfR4f0+wE9KsJx8Gv3v5HT7u1Fr7Nr4BXVcQ1VayB2CCqAEBphjpm7hNj1HiRD06VTBVc1WjTZsrLkqFXHeUjMVU8vHjy8OS2lvCKVZqfZ3C21za6qDwt4zAN7E/wCG3qPpNuZqtJ5dV1o9Klytye80o1vcnq04yvqls9NO7vOp2RSzYiivvVaY9XAnWbyb359p4mmlMOuHYqStQZmNOmuZcpFgQwZePFTPK130KFalJLVEZWUtZlBU3Fxz4TncTiWqO1V2LO7F2Y8SzG5PqZ0UMO8rU0ePy5ynRr1oOg8ySafDftPW8Ntx3o1MU5yjUUqYGt/uhjx46nhoPjJnZlD7LNnPaBTUdkNgpIuEC6rqeAI0HqfFsLt6sn3y3MZ7tY+FzpM+O3nr1aZpFsqMQzgE99hzYk/Kaers8n12GXZ3Og30307QmjTIZlcMaylkN1vooHS/G5HTrIvEb8V2oimAFe1mqD2mHgPunxHwtOcibcxTaV1ex5NdRxElKok2thERNiRERAEREAREQBN/YVS2JpH+oD8Wn6zQmTD1sjq44qwb0N5WSumjWjPJUjLoafgz0gmY3a2s5CvvVXbQZV8hc+pkZXxbvq7s3mSfQcp50MHL8TPqq3LtGP8ADi35ffgdjidtUU0NQX6C7flwkXiN6F+4hPixt8hec5E6Y4WC31PKq8tYifw2j99fyJGvt2s3ML/aP1Os0alUsbsST4m8sidCio7I8upXqVfjk32iIiWMRERAKgzfwu366cKhI6N3vz1HwkfEhpPcpOEZq0lc6fC75cqlP4of+0/WS2G27QfhUAPRu7+eh+E4KJm6UWcNTk2jPbTsPTYnnWGx9Sn7DsvkdPiOBkthd76q6Oqv4+yflp8pm6T4Hn1OS6kfgafl9+JH7bqZsRVP9ZH4e7+k0ZkxNbO7Pa2Zi3qbzHOhaI96nHLFLoQiIklxERAEREAREQBERAES5EJIABJOgA1JJ4ACZKuEqKAzIyqSVBKkAsvtKCeY5jlAMMTIlBirMFYqtsxAJC3NhmPK501mOAJUSkuQawSi4oJQpMmWUtK3NsqMeSUyzYFEyhp+Ik3KZUYLSkzFZTLFyMhiiZMspki4yMsiX9nLuzEkzbsYombIJW0EZjEFMr2ZmSJFxq9kWClKhBLovFycs2YWGspLqnGWySbW3EREAREQBERAEREASU2JhVbOzAELluTbKAWuSb+CkfGRcuDHUX0PHxlZptWRtQqRp1FKSulw24HVZsOLmm1JW+6wYBluPaFhobnhJelvDh6lI0nalq6VRnVGUDiQQytc3NXoR2nETz7LLrCYxo5fxM9Ktyiqm9Nd10etUdr7NKFVqYejTNTMyUwlqqAHuVEanwK3BA1uBZgTPImOumgmXsxMRE2ircTzq1RTd1GxSZKI1mOZsONTLGK3MuWVVdZW0rKmly6qtxpMNplBgt5QQtDEBLiglxlLQSY8stKzJaUIkEosi8utFpZRbKOcE9UVoqCdYvrrw8pSVJk5SvOLgitXLymKXxGQlVrFkraXRGQc91GKoJjmaqNJhi1iubNqIiIAiIgCIiAIiIAlViIJQvKXiIIK3lIiAJsYbnKRIZKM8REguUlJWIDKEyy8RBBQmUvKRJBbmMqDESTJ7l14vKRLlSt5WIkECViJJBbU4TBESrLx2EREguIiIAiIgCIiAf/Z"/>
          <p:cNvSpPr>
            <a:spLocks noChangeAspect="1" noChangeArrowheads="1"/>
          </p:cNvSpPr>
          <p:nvPr/>
        </p:nvSpPr>
        <p:spPr bwMode="auto">
          <a:xfrm>
            <a:off x="1587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" name="AutoShape 4" descr="data:image/jpeg;base64,/9j/4AAQSkZJRgABAQAAAQABAAD/2wCEAAkGBhISEBUQExIUFBIUFhYUGBgVFhUUFRUWFRUVFRYUFRQXHCYfFxwjGRYVHy8gJCcpLSwuFR8xNTAqNSYrLCkBCQoKDgwOGg8PGikkHiQvLCovLCwvMCwsMSwpKSwsLC0sKSwsLC0wKSwpNSwpLC8sKSwsLCwsLywsLCwwLywsLP/AABEIAMIBAwMBIgACEQEDEQH/xAAcAAEAAQUBAQAAAAAAAAAAAAAABQECAwQGBwj/xABCEAACAQIDBQUFBQYEBgMAAAABAgADEQQSIQUGMUFREyJhcZEyUoGh0SNCkrHBBxQVVGJyM2OT8FOCosLh8RZDg//EABsBAQADAQEBAQAAAAAAAAAAAAABAgMEBQYH/8QAPhEAAgECBAEICAQDCQEAAAAAAAECAxEEEiExQQUTUWFxgZGhBhQVIjLR4fBCUmKxM1OSFiM0Y3JzwcLSB//aAAwDAQACEQMRAD8A8NiIgCIiAIlSLSS3f2C+LrCkpCji7t7KLzY/T/3Ddi0YuTstyMiZ2w16pp0r1bsVQhSGfWykJqbnTTxl2P2dUoVGo1UKVENmU8V4cbeY9YKmtERAETPhcDUqG1Om7noilj6ATZ/+P4r+Wr6f5VT6SLotkla9mR8REkqIl1OmWNgCSeAAuT8JkxGDqU7Z0dL8Mylb+V+MAwxNnEbNq06dOq6MqVcxQnQOFIDEfEiXUdlVnoviFpsaNMqrvwUFiAFueJ1Gg6wTY1IiIIERNips+qq52puE94qwXXhra0A14lQL6SSw27OLqWyYWu1+Ypvb1taCUm9iMibm1NkVsM4p16bU3IDAMLEqSQCPC4PpNOCBERAEREAREQBERAEREATaweAqPZk01tckDvcdOd+HCaskNjaO1T/hozDztYfnKTbUW0dWEpwqVowns97ad+zK7USq7mpUqLVqFgpsbtcCwFrDkLaTpcBsysMP+5YZc2IrgNXbgtKkw7qu/Bbi58idO8JC4BEoIK9W5Z/ZHE2PFvP6+MkcbtCpiKPY0a6inqTTUZC55lyNW+Ok53U1s9lx4XPZjg1zbnD+JL8F/eyvt4vvaXDXST2TWpYR/wB32eoxm0HBvW07KmACWFK5sbAHvXt4n2ZqV92caoZ6mMw6PiwzMrVu9VtcsM4UpzI9q2tpyL4J1cIykMTYX5300POT2/8AiQcX2K6U8PTp0EHgqgn43JHwm+nA8eWZJ5k1bS22/wBDmoiSeycECDWcEovAAXLtyFufL/d5aclFXZnh6Eq9RQj48Elu31I22x70cMgByO3s5bqQvNr9T+sv3f3pxi16YFeowZ0BDsXFs2vtXy6X1FjImu9SvUJykk8hrYch4CSmzsIKbZAQ1dh5rTXmT1P+/PndqcXfd6/fUexFVMZWjlbVONop9Nuj9T6OHHRXN7fHAfvG16lGgBmcpfgFz9kpqNp4hied7ySrbrU8GpIweIxtRBmdylRMOg55bDv258RzuNZCneQYY5aFNO1DEvXqDPUduercNenH5zUx+9WOqj7TEVstrWUmmpB6qlgZoryS6DhqqnSlJbyu9tUurXTvJnZu9mMp0nxVKjhxQpsKbIEsqlx3TZWDciL3tc6zXrbexW1a1LDVCop582VAQFHBnuxJ0UnnbUSPwTVDgnpU7ntKgDAc8tmF+liBMb1f3dTTptes4s7LyB0KL6/70tVSV7Ja/ep0yo1MqnUk+bypvrfCK6/2WrJ3bbnaWOpYPDW7GivZIQLoqjWpU0+7oAOuVesb/wC1kQJszDm1DD+3a3fq8De3Erc38WboJXZm1f4dg37JT+91hYva60l5AHqBr5nmFE4zVjzJJ+JJl4NS1WyOTExnSeWatKWr6lwRbJ/CbttlDGlVqsfu01YqP73AsOI/8y+quHwtEAoauKbUltEp66WH3uHnx4TTbeDFshRXdaZN7IMo8rjW2nC8q3KdsuxvTp0sLmVZXqcFa6Xbwb6tV0k1gN4aODc5UIb2WVVyMCORZxfjJDG/tbdkammGp5WGUiqzVVZTxBQZQb9JwDMSbk3PjJLYuCDMaj/4dPU+JGtv19OsjJGmsz1L+tV8dVVKFop9CsrdL7FqzvNsb7V8JgqSKKVLF1gWIpIqijT5DL7x4a8w3QTiMRvjjn9rF1/hUZR6KQJobRxzVqhqMSb6C/JRoB6TWmsY6ann16t5tQei0Xz7zJXrs7F3Ysx4liWJ8yeMxxEucwiIgCIiAIiIAiIgCIiAJv0dphFslJQSLMWu2b4cAPCaESripbmtKtOk7wdn9+HcbWPx5qkMRawAsOHmBymsrEG4NiOkpElJJWRFSpKpJzk7tkrS2++Qq6ipwsWtpa/Gwu3LW/KW47bjVkIqU6RckHtAuWoLaWLD2rj3ryMiVVOKd0jaeMr1IqM5XXXr5/t0cBNlNoVAEUNYIbqLDQkk69eJ49ZrRLNJ7nPGcoO8W12G9X2zWYWL2B90BfmJgwmNek2dDY2I4A3B4gg6GYIkKEUrJGk8RVnJTlNtrZtu5JHeCv7w/CJY+26xBUvcEEHReBFjwE0IlVSguCNpY/FS0dWX9T+Zt0dp1Ep9kpsuYtcDvagC2bjbT85t4DGUaVLPbNWJOhHs9Dm+msiYkypxkrFaWLq0pKSd2lZX1t2X2ZIfx6ve+f4WW35TKN46vRPT/wAyKiV5mn+VGkeUcXHarLxZJDeCt7w/CJb/AB6v7/8A0r9JHxJ5qH5V4Ee0MX/Nn/U/mX1apZix1JJJ8zMzY9uyFHQKCSbCxYk3ux52/QTWiXsjlVSabab1367iIiSUEREAREQBERAEREAREQBERAERLkQk2AJPhrBKV9i2JuUdkVnNhTbXTXu/NrSXXcLEhDUqNRoqOJq1VAHIezeUzx6Tf1ata+R27Gc5E6elunhwL1No4df7L1fyIkPX2Xeo64cvXprbvimy3FrklTfLrcanlJzIo6M1ZW36NX4I0IkvhN2KrsFJRL++Tp55QZ0uy9w1wzPiccUfDUVzlUY/aN92mcwUi5t55h4yqqQezNpYLEQV5waXWrHBxJ7YO7VbaFduyQU6eYs78KVFSb2HWw4Lx+FzIza2Fp0q9SlSqitTRiq1AMocDTMBc6fGaXOZxaVzUiXU0LEKOJNh5mSK4bDLo9RmbnkHdHxI1+ErKSia0qEquqaS6W0l5kZEmN5Nhrh6qLTYulWmlVLjvAOSuVrcSGUjTjpNLaeyq2Hfs61Nqb2DWYWurC4I6j6EcpKaaujOcJQk4yWq0NSJnTA1DTaqKbmmhAZwpKKTwDNawJuOPWXbPwXauEz000JzVGCILdWMkqk3oY8NhXqNlpoztxsqlj6CYp2GyNx2dvssdQDgammzNlB0N2XgJzm19mihVNMVqVYWuHpMWU3vpcgWPhKqSZrOlKCTaNKJPbrbqtiy7u/Y4aiparVIvlAF8qjTM1vT0BgZa5k4tK7ESqqSbAXJ0AHOTe392/3SlRNSoDiKoLtSAFqSaBczX1JN+Vu6dTIuSotpvgiDiJdTpFjZQSegFz8pJCTbsi2JPbK3LxFfh2acvtHAJ5+yLn5SSxf7LMcihkFKtc2tTY3GhNznVRbTrzlM8XxN5YatHeDXccfE60/szxa0+0rNh8Ot7XrVlA8NVzCF3NwirertXDA8xSVq3pYgn0lsyM+alxXjoclE2MdSprUZadTtKYNlcqUzDrkJJE15JmIiIAiIgF1NrEGwNiDY8D4GSVXeCpwQLTHIKOHhrIuJSUIy3R0UcVWoJqlJq/R8zdovVruEzsc3HU2A5m3CbO3NplwmHU/ZUbqo6nmx6nx8+syULYehnP8Ai1R3eoU8G8ufpMe7+EV3ZmynILhSQLk87cwP1mOZK8raL7+h6nNSkoYdy9+pZybey4Lv+JrsRu7obBp1aobE92gATqwQM1xYHUG1r6jpxkzvbj1FNlpY6iqjRMPh0IUi+oNVCdbdbA24Cc/jdnV6hu7pbkM1lHkJo4nZDIhcshA91rnU26RGak9WuwVcNUoQap05WV7yej8Fw6rss2dRqO+VGIv7RBI06nrO22g1FsPSp16vZYOiL9mtmxGJrWu7W+6LsdTb2ieBBHM1cUMMi00t2psXPH/l/wB/rLTtChWP2qZG4Z1P5j/3IzTcs1vd8+0uqOHp0uYlNc7u7/D/AKb669Oyvx0Nnbe+L1aYwtBRh8IugpoTdhbjVfi5Op6a63IvOdk7V3Uc0zVoulZVBZlUgVFAvdsvBh/aSfASCnRFprQ8evTqU5WqLX724W7NBNnZ+F7Soqcr6+Q4zWk7syqtCh2ratUvlHMhTb4C4MpVk4x03N8BRhVrLnXaC1fYvnsTD7RSk4quueuAKWHUjuotye0bXUhmNh5eYmd5tnUcbixiatXs8Hh6FNHf7zsCzlKY5nvgX66anScDhdojtu2qhmsCQFsO9bu8eQlm0dqtWOuijgo/MnmZnCE4tLq3O/EYnDVoTnrdyuo9PW31vgui3Wej7D2/TxGA2jSpoKVKlQYUqQ5J2dQ5mP3nLLcny8z5XJjdvFFXemCR2qMmgve4II8spaW0NjZXBqvTCg6jMLm3K0vnUG0zmWFqYmEJw13T6tePVZq3f0Es1YYPZoRT9vjNWtxWkNLfEEj/AJm6Tntl7MqYislCmLu5sL6DqST0ABJ8pv4xaVWoSarOx0VUXgOQBOnjy5yc3YrjBLUOammIqqVR3OlP4C99dTa+oHGUVVRWu7+/BG9TAVKk/cs4R0umnoux2zS3tuZd+cfTwtBNk4c3CWau3vPowU+N7MendHIzhJNV93KpJbtadQkklgzEknUkllBN+stpbt1MwzFQupJBuRblw4mXVWnFbo55YDGVZfwpdC00JHc7Z9NA+Or/AOFR1Uc2fla/E3sB4nwkFtfaj4is9Z+LHQclX7qjwAsJNbRotWRaVKpS7JDcKGNy1rXNhbhoPM9Zo4Xd5swNSwQcbN8pSNWPxSevQdVbk6u2qFGLcV+Lg3xd+hfsauztlPUIbK3Z3sWA08gTpedPi8FRooCMVRp2Abs1XtHY2Bs5Vri81dt1MTXsgamlBQAqK2VbAcSLfLgJDPsJwCc9LQEnvHS2vSUco1HeUu43jRr4SLhSpNvjLbbgra279TYp73YhDekwp/2jj53uIw+0cTi6q06uIqlGPeu7FQv3jl4DTwkLJkEYeh/nVQD4qhFwfDQ/Pwm0koK0Fqzz6M54uo54ibyxV3r5Lrb0NjfLbgr1VpUtMPQUU6YHs6aFh52tfoB1nPRE1SsrHnTm5ycmIiJJQREQBERAEREAreUiIAiIgCIiAIiIAiIgCIiAIiIBs4DHtSJZQpJXL3gTa5BuLHjp8zMNWqWJZjcniTLIkWV7mjqzcFTbeVa24XE3cTtZ3RaeiqoC2W4zWFrtrqTxPK80ohpPcQqzgmotq+j60IiJJmIiIAlSZSIAiIgCIiAIiIAiIgCIiAIiIAl60WIuFJHWxtLJ6r+xqv8AZYhf60PqpH6SlSWVXOjDUVWnlbPLeyPQ+ksn0yXHQS0hfdHoJjz/AFHc+Tlwl5fU+aIn0oaKH7i/hExNgqR/+un+BfpHP9Q9m/q8vqfOET6JqbLonjRpH/8ANPpNSrsPDfy9H/TT6SPWOosuTL/j8vqeAxPcK27+F/lqH+kn0mlW2Fhf5aj/AKafSQ8UlwLrkeb2kjxyJ60dg4b+XpfgXqfCP4Fhv5el+BfpPYo4OVWmpp7q58djOVIYWvOhKLbi2vA8liet/wAEw/8AL0f9NPpL02VQHCjSHlTQfpNfZ8vzHJ7dp/kfieQxPYhgaf8Aw0/Av0l37uvur6CT7Pf5vIr7ej/L8/oeNxPZhSHQeglQo6SfZ36vL6ke3v8AL8/oeMRPRN/atsIB71RR6Bm/QTzucVelzUst7nsYPE+s0+ctbXpv8hERMDsEREATYw2ELa8F6/TrK4bBltTovzPl9ZK0MOWIVR5DoJ9ByVyR6yufrvLSWt9r2/46X4dVHJtqEFdvgYzb7qgDkONvidTE6Fd12As1Orm591hx1GhHSJ7H9oeRYe6oaLT4Og9aPo5jpJO8df1I4SIifDnmCIiAIiIAnof7Ia9nxC9VQ+hYTzydn+y6vbFVF96mT6MPrMa/wM7uT/8AER7/ANmet9rKh5pirN7YlJa2ISiToblhzyqCT5Xtb4zgWrsfRzSjFyfDUk9lbCq1xmACp7zcD/aOf5eM2MXsehT7rYoZxxAQtY+IUm03N9dvNh8Oq0rBnbICNMiBSSVtz9kfHwnnTY1m4sfyHym03GHu2uzjw8KuIXON5Y8Et/M6HFlEP+IrDqLg/FSAR6TQq45OVz8PrNCgVJALBR1NyB8FBMmtr4SglEOhD1Ozp/eyjLa3bCnxJNutufWZWcldHY8tNqLu7kNXx3RfnI3EYs9BL6tcTTrVJzybPTpRXQBtRRowa46WPHXmY/iyX4N6D6yLxB7xmOddPlXE0oqEWrLTYwrehnJWMbrVISzS1bUnu+rVHQYfELUYIhLO2gVUdmJ6AAazZx2Fei2SsrUmOozgqCP6WOjfAyS/ZagX98rquavSoE0hzuQ5IA8SqC/j4yI3WpPjsYlGvVqOrEsQ3aVA2lm4HuHKTZuRAnfHlnEZY3UW31P5nzVb0I5N52qlKpGNNJvVNu6vosuyXj3FhxCe+v4l+syKL6jUeGsk/wBpe61HCtTakVXOPZJOY5VVRlQLYKMtyb3Jc+E4eXly5Vpyyygu5meH9AMHi6KrUK80n0xT/Zo6W0pOcVrG40MyHFvwzt+Iy0fSCPGn5/Qyqf8AzSovgxKfbC3/AGZo/tErWpUk6uzfhUD/ALpwk9W2du0+NDO3ZilQF2q1/Yp5raXIJJNuA6CaWL2dSpn7N6VReRRWT1V1BHwuJyYjlFVJc4ouzPQ5P9EpUI+rutFyW9k3vrrwTtwuebhbzc2dsl6x7oNvAX9J6Bsp8tek3Soh9HBnf707tYcY+o608jMQxKEpcsi9PHX4zGOLzRcrFsdyL6nUjBzzJpva2zXW+k5PYe4+DpU1NdL1gL5QCxBPW2p8pLru1s3FEqaSBlIubBGNuGa1jM6YIU+B536/M3MymghpllVn1ube2AdLi36TDnZN3KKlBq1iHr7h4ZEamFJA4WN30GmUnn8uukxbB2TRXDVsKtelSxDPTcVahyJXoFLqquL5Qcyvl53A62k6O0B3gjZiLd1tHF+RU6+okY758jMtnRCnEHTO7Ai3gwXyUeM2r8pV4Yd0ZTbi38N9/vfoOWvjMLyX/f1F71vdta+ZNPjpbpfBba772L3h2hnsuLUgBRcIoBIUAkXS9rg24eQ4ROdxG8mGRijVQGXQixNj0uBE8fNi5apS8z5n2/yk9VQhb/aR5bERPpz0hERAEREATo9wsTkxeb/LYflOckruu9sUnjmH/S362mVb+G+w7MC7YmnfpS8dD0yrtR24HKPDj6zb3b2wMPiqdY+yCVe2pysCpPwJB+Eg88oas8aMmnc+9nSjKDg1o9D1nenCDFUBkYZlOdDfusCLWv0IPHqBPPquGrKcppVAf7SR6i4PwM0MJtytRFqdVlW98ujL491gQL+Foxe82IcWNUgf0hV+YF/nOmc4z14nm0MLVoLImnHvubGIqFNG0b3eY8xy8jrNertAnUm+gHwAsB6ASKbETDUxQAuSAOpNhMzsUEtWSjYuYzWvIOtt+iv38x6Lr8+HzmjW3u9yn8WP6D6yyo1JbIwnj8NR+Ka7tf2OqRzb1/MyhA4WHpb5ichR3vrA95UYdLEeOhv+d5KYbe6i2jhkP4h6jX5To5hpaq5+ZY2pjYYqpXw0pJSk2sraervsmdXsLbL4SuK9LRgLEHVWU8VYcSNBz5CbO0NvK1Za1DD08O2dXYKXYMynNY62CXt3QBw56WgMPjadT2HVvIi/xHETPKOmrWM6fpFylRqZ5Tu7W95Xuuvi+/Y39tbcxGKy9q+fKF56FlBGcA8CRa9uNhIgoRqQQPKbEXmMsPmd7n0eD9PK9CKhOhBr9N4/+jWibRPM2PmLyw0x09D9Zi8PLgfR4f0+wE9KsJx8Gv3v5HT7u1Fr7Nr4BXVcQ1VayB2CCqAEBphjpm7hNj1HiRD06VTBVc1WjTZsrLkqFXHeUjMVU8vHjy8OS2lvCKVZqfZ3C21za6qDwt4zAN7E/wCG3qPpNuZqtJ5dV1o9Klytye80o1vcnq04yvqls9NO7vOp2RSzYiivvVaY9XAnWbyb359p4mmlMOuHYqStQZmNOmuZcpFgQwZePFTPK130KFalJLVEZWUtZlBU3Fxz4TncTiWqO1V2LO7F2Y8SzG5PqZ0UMO8rU0ePy5ynRr1oOg8ySafDftPW8Ntx3o1MU5yjUUqYGt/uhjx46nhoPjJnZlD7LNnPaBTUdkNgpIuEC6rqeAI0HqfFsLt6sn3y3MZ7tY+FzpM+O3nr1aZpFsqMQzgE99hzYk/Kaers8n12GXZ3Og30307QmjTIZlcMaylkN1vooHS/G5HTrIvEb8V2oimAFe1mqD2mHgPunxHwtOcibcxTaV1ex5NdRxElKok2thERNiRERAEREAREQBN/YVS2JpH+oD8Wn6zQmTD1sjq44qwb0N5WSumjWjPJUjLoafgz0gmY3a2s5CvvVXbQZV8hc+pkZXxbvq7s3mSfQcp50MHL8TPqq3LtGP8ADi35ffgdjidtUU0NQX6C7flwkXiN6F+4hPixt8hec5E6Y4WC31PKq8tYifw2j99fyJGvt2s3ML/aP1Os0alUsbsST4m8sidCio7I8upXqVfjk32iIiWMRERAKgzfwu366cKhI6N3vz1HwkfEhpPcpOEZq0lc6fC75cqlP4of+0/WS2G27QfhUAPRu7+eh+E4KJm6UWcNTk2jPbTsPTYnnWGx9Sn7DsvkdPiOBkthd76q6Oqv4+yflp8pm6T4Hn1OS6kfgafl9+JH7bqZsRVP9ZH4e7+k0ZkxNbO7Pa2Zi3qbzHOhaI96nHLFLoQiIklxERAEREAREQBERAES5EJIABJOgA1JJ4ACZKuEqKAzIyqSVBKkAsvtKCeY5jlAMMTIlBirMFYqtsxAJC3NhmPK501mOAJUSkuQawSi4oJQpMmWUtK3NsqMeSUyzYFEyhp+Ik3KZUYLSkzFZTLFyMhiiZMspki4yMsiX9nLuzEkzbsYombIJW0EZjEFMr2ZmSJFxq9kWClKhBLovFycs2YWGspLqnGWySbW3EREAREQBERAEREASU2JhVbOzAELluTbKAWuSb+CkfGRcuDHUX0PHxlZptWRtQqRp1FKSulw24HVZsOLmm1JW+6wYBluPaFhobnhJelvDh6lI0nalq6VRnVGUDiQQytc3NXoR2nETz7LLrCYxo5fxM9Ktyiqm9Nd10etUdr7NKFVqYejTNTMyUwlqqAHuVEanwK3BA1uBZgTPImOumgmXsxMRE2ircTzq1RTd1GxSZKI1mOZsONTLGK3MuWVVdZW0rKmly6qtxpMNplBgt5QQtDEBLiglxlLQSY8stKzJaUIkEosi8utFpZRbKOcE9UVoqCdYvrrw8pSVJk5SvOLgitXLymKXxGQlVrFkraXRGQc91GKoJjmaqNJhi1iubNqIiIAiIgCIiAIiIAlViIJQvKXiIIK3lIiAJsYbnKRIZKM8REguUlJWIDKEyy8RBBQmUvKRJBbmMqDESTJ7l14vKRLlSt5WIkECViJJBbU4TBESrLx2EREguIiIAiIgCIiAf/Z"/>
          <p:cNvSpPr>
            <a:spLocks noChangeAspect="1" noChangeArrowheads="1"/>
          </p:cNvSpPr>
          <p:nvPr/>
        </p:nvSpPr>
        <p:spPr bwMode="auto">
          <a:xfrm>
            <a:off x="9378410" y="110176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8" name="Picture 6" descr="https://encrypted-tbn0.gstatic.com/images?q=tbn:ANd9GcSWQaUa87n3HqQKkBZ0lfQRyD0sw13VNfgchhPMbB3bYslvreEgT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658" y="3068960"/>
            <a:ext cx="5714693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2783632" y="1916833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>İki Devlet Tek Millet</a:t>
            </a:r>
          </a:p>
        </p:txBody>
      </p:sp>
      <p:sp>
        <p:nvSpPr>
          <p:cNvPr id="5" name="Dikdörtgen 4"/>
          <p:cNvSpPr/>
          <p:nvPr/>
        </p:nvSpPr>
        <p:spPr>
          <a:xfrm>
            <a:off x="5702633" y="764705"/>
            <a:ext cx="46730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Təşəkkür</a:t>
            </a:r>
            <a:r>
              <a:rPr lang="tr-TR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4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edirəm</a:t>
            </a:r>
            <a:endParaRPr lang="tr-TR" sz="4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2135560" y="765532"/>
            <a:ext cx="34116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Teşekkürler</a:t>
            </a:r>
          </a:p>
        </p:txBody>
      </p:sp>
    </p:spTree>
    <p:extLst>
      <p:ext uri="{BB962C8B-B14F-4D97-AF65-F5344CB8AC3E}">
        <p14:creationId xmlns:p14="http://schemas.microsoft.com/office/powerpoint/2010/main" val="289777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BB2B0-FE32-1D4C-96AD-16674DA43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475"/>
            <a:ext cx="12298017" cy="772084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tr-TR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Treadmill</a:t>
            </a:r>
            <a:r>
              <a:rPr lang="tr-T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Egzersize Sağlıklı Birey Kan Basıncı Yanıtı</a:t>
            </a:r>
            <a:endParaRPr lang="en-TR" sz="3200" dirty="0">
              <a:solidFill>
                <a:schemeClr val="bg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1C2412-6CF3-244E-883B-F546CBB06D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917" y="1344771"/>
            <a:ext cx="8457818" cy="3469874"/>
          </a:xfrm>
          <a:solidFill>
            <a:srgbClr val="002060"/>
          </a:solidFill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6F86D9-8CEA-8A4E-B113-B39C9C4C6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245" y="6499819"/>
            <a:ext cx="3805141" cy="3409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CB0268-8486-B84D-897B-F0EC3BA7FA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9819"/>
            <a:ext cx="2406551" cy="3515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424CE3-AC56-0140-828B-A02E678416DC}"/>
              </a:ext>
            </a:extLst>
          </p:cNvPr>
          <p:cNvSpPr txBox="1"/>
          <p:nvPr/>
        </p:nvSpPr>
        <p:spPr>
          <a:xfrm>
            <a:off x="106017" y="4679746"/>
            <a:ext cx="113836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TR" b="1" dirty="0"/>
              <a:t>Sağlıklı Erkek ve Kadınlarda, treadmill egzersiz (Bruce protokol) sonucunda oluşan KB yanıtları </a:t>
            </a:r>
            <a:r>
              <a:rPr lang="en-TR" sz="1600" b="1" dirty="0"/>
              <a:t>(10.th ve 90.th persentil)</a:t>
            </a:r>
            <a:endParaRPr lang="en-TR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74CD0E-3F71-DA4E-A793-19AA9702A0AB}"/>
              </a:ext>
            </a:extLst>
          </p:cNvPr>
          <p:cNvSpPr txBox="1"/>
          <p:nvPr/>
        </p:nvSpPr>
        <p:spPr>
          <a:xfrm>
            <a:off x="212035" y="5278796"/>
            <a:ext cx="11383618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TR" sz="3200" b="1" u="sng" dirty="0">
                <a:solidFill>
                  <a:srgbClr val="FF0000"/>
                </a:solidFill>
              </a:rPr>
              <a:t>Egzersize KB yanıtı; </a:t>
            </a:r>
            <a:r>
              <a:rPr lang="en-TR" sz="3200" b="1" dirty="0"/>
              <a:t>YAŞ, CİNSİYET, KİLO, FİZİK EGZERSİZ KAPASİTESİ İLE DEĞİŞEBİLİR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6D1576-80BE-824B-89E2-2E0A08503A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111" y="808894"/>
            <a:ext cx="7742449" cy="586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924FB6C-FA8F-E140-B0CB-28060CCE63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486386"/>
            <a:ext cx="3153385" cy="3515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575948C-8728-734E-B6EC-0A9568FAF0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108" y="6471411"/>
            <a:ext cx="2987892" cy="33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543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B1CA0-65AC-5445-95C7-27F5E2E60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en-TR" b="1" dirty="0">
                <a:solidFill>
                  <a:schemeClr val="bg1"/>
                </a:solidFill>
                <a:latin typeface="+mn-lt"/>
              </a:rPr>
              <a:t>Egzersize Exaggerated (Abartılı) Kan Basıncı Yanıtı</a:t>
            </a:r>
          </a:p>
        </p:txBody>
      </p:sp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3C8D1B9E-EBDE-C744-8F5F-9D7F6CBFB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9722" y="1762538"/>
            <a:ext cx="7563677" cy="3959121"/>
          </a:xfrm>
          <a:noFill/>
        </p:spPr>
        <p:txBody>
          <a:bodyPr/>
          <a:lstStyle/>
          <a:p>
            <a:pPr marL="0" indent="0">
              <a:buNone/>
            </a:pPr>
            <a:r>
              <a:rPr lang="tr-TR" sz="3200" b="1" u="sng" dirty="0">
                <a:solidFill>
                  <a:schemeClr val="accent6">
                    <a:lumMod val="50000"/>
                  </a:schemeClr>
                </a:solidFill>
              </a:rPr>
              <a:t>Abartılı Artmış Kan Basıncı Yanıtı</a:t>
            </a:r>
          </a:p>
          <a:p>
            <a:r>
              <a:rPr lang="tr-TR" sz="3200" b="1" dirty="0">
                <a:solidFill>
                  <a:srgbClr val="002060"/>
                </a:solidFill>
              </a:rPr>
              <a:t>Erkek KB ≥210/110 </a:t>
            </a:r>
            <a:r>
              <a:rPr lang="tr-TR" sz="3200" b="1" dirty="0" err="1">
                <a:solidFill>
                  <a:srgbClr val="002060"/>
                </a:solidFill>
              </a:rPr>
              <a:t>mmHg</a:t>
            </a:r>
            <a:r>
              <a:rPr lang="tr-TR" sz="3200" b="1" dirty="0">
                <a:solidFill>
                  <a:srgbClr val="002060"/>
                </a:solidFill>
              </a:rPr>
              <a:t> veya</a:t>
            </a:r>
          </a:p>
          <a:p>
            <a:pPr marL="0" indent="0">
              <a:buNone/>
            </a:pPr>
            <a:r>
              <a:rPr lang="tr-TR" sz="3200" b="1" dirty="0">
                <a:solidFill>
                  <a:srgbClr val="002060"/>
                </a:solidFill>
              </a:rPr>
              <a:t>	SKB da &gt;60 </a:t>
            </a:r>
            <a:r>
              <a:rPr lang="tr-TR" sz="3200" b="1" dirty="0" err="1">
                <a:solidFill>
                  <a:srgbClr val="002060"/>
                </a:solidFill>
              </a:rPr>
              <a:t>mmHg</a:t>
            </a:r>
            <a:r>
              <a:rPr lang="tr-TR" sz="3200" b="1" dirty="0">
                <a:solidFill>
                  <a:srgbClr val="002060"/>
                </a:solidFill>
              </a:rPr>
              <a:t> artış</a:t>
            </a:r>
          </a:p>
          <a:p>
            <a:pPr marL="0" indent="0">
              <a:buNone/>
            </a:pPr>
            <a:endParaRPr lang="tr-TR" sz="3200" b="1" dirty="0">
              <a:solidFill>
                <a:srgbClr val="7030A0"/>
              </a:solidFill>
            </a:endParaRPr>
          </a:p>
          <a:p>
            <a:r>
              <a:rPr lang="tr-TR" sz="3200" b="1" dirty="0">
                <a:solidFill>
                  <a:srgbClr val="C00000"/>
                </a:solidFill>
              </a:rPr>
              <a:t>Kadın KB ≥ 190/110 </a:t>
            </a:r>
            <a:r>
              <a:rPr lang="tr-TR" sz="3200" b="1" dirty="0" err="1">
                <a:solidFill>
                  <a:srgbClr val="C00000"/>
                </a:solidFill>
              </a:rPr>
              <a:t>mmHg</a:t>
            </a:r>
            <a:r>
              <a:rPr lang="tr-TR" sz="3200" b="1" dirty="0">
                <a:solidFill>
                  <a:srgbClr val="C00000"/>
                </a:solidFill>
              </a:rPr>
              <a:t> veya</a:t>
            </a:r>
          </a:p>
          <a:p>
            <a:pPr marL="0" indent="0">
              <a:buNone/>
            </a:pPr>
            <a:r>
              <a:rPr lang="tr-TR" sz="3200" b="1" dirty="0">
                <a:solidFill>
                  <a:srgbClr val="C00000"/>
                </a:solidFill>
              </a:rPr>
              <a:t>	 SKB da &gt;50 </a:t>
            </a:r>
            <a:r>
              <a:rPr lang="tr-TR" sz="3200" b="1" dirty="0" err="1">
                <a:solidFill>
                  <a:srgbClr val="C00000"/>
                </a:solidFill>
              </a:rPr>
              <a:t>mmHg</a:t>
            </a:r>
            <a:r>
              <a:rPr lang="tr-TR" sz="3200" b="1" dirty="0">
                <a:solidFill>
                  <a:srgbClr val="C00000"/>
                </a:solidFill>
              </a:rPr>
              <a:t> artış</a:t>
            </a:r>
            <a:endParaRPr lang="tr-TR" b="1" dirty="0">
              <a:solidFill>
                <a:srgbClr val="C00000"/>
              </a:solidFill>
            </a:endParaRPr>
          </a:p>
        </p:txBody>
      </p:sp>
      <p:pic>
        <p:nvPicPr>
          <p:cNvPr id="5" name="Resim 3">
            <a:extLst>
              <a:ext uri="{FF2B5EF4-FFF2-40B4-BE49-F238E27FC236}">
                <a16:creationId xmlns:a16="http://schemas.microsoft.com/office/drawing/2014/main" id="{D67E0BD2-4588-BB4E-B8CD-29FC0CFA7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55" y="1762538"/>
            <a:ext cx="4079184" cy="223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79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B1CA0-65AC-5445-95C7-27F5E2E60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055171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en-TR" sz="3600" b="1" dirty="0">
                <a:solidFill>
                  <a:schemeClr val="bg1"/>
                </a:solidFill>
                <a:latin typeface="+mn-lt"/>
              </a:rPr>
              <a:t>Egzersize Exaggerated (Abartılı) Kan Basıncı Yanıtı Nedenleri</a:t>
            </a:r>
          </a:p>
        </p:txBody>
      </p:sp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3C8D1B9E-EBDE-C744-8F5F-9D7F6CBFB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085"/>
            <a:ext cx="10929730" cy="4946237"/>
          </a:xfrm>
          <a:noFill/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b="1" dirty="0"/>
              <a:t>- Artmış Sempatik Aktivite</a:t>
            </a:r>
          </a:p>
          <a:p>
            <a:pPr marL="0" indent="0">
              <a:buNone/>
            </a:pPr>
            <a:r>
              <a:rPr lang="tr-TR" b="1" dirty="0"/>
              <a:t>- Artmış renin-</a:t>
            </a:r>
            <a:r>
              <a:rPr lang="tr-TR" b="1" dirty="0" err="1"/>
              <a:t>angiotensin</a:t>
            </a:r>
            <a:r>
              <a:rPr lang="tr-TR" b="1" dirty="0"/>
              <a:t> sistem aktivasyonu</a:t>
            </a:r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r>
              <a:rPr lang="tr-TR" b="1" dirty="0">
                <a:solidFill>
                  <a:srgbClr val="7030A0"/>
                </a:solidFill>
              </a:rPr>
              <a:t>ENDOTEL DİSFONKSİYONU</a:t>
            </a:r>
          </a:p>
          <a:p>
            <a:pPr marL="0" indent="0">
              <a:buNone/>
            </a:pPr>
            <a:r>
              <a:rPr lang="tr-TR" b="1" dirty="0"/>
              <a:t>	Artmış </a:t>
            </a:r>
            <a:r>
              <a:rPr lang="tr-TR" b="1" dirty="0" err="1"/>
              <a:t>vaskuler</a:t>
            </a:r>
            <a:r>
              <a:rPr lang="tr-TR" b="1" dirty="0"/>
              <a:t> yanıt</a:t>
            </a:r>
          </a:p>
          <a:p>
            <a:pPr marL="0" indent="0">
              <a:buNone/>
            </a:pPr>
            <a:r>
              <a:rPr lang="tr-TR" b="1" dirty="0"/>
              <a:t>	Azalmış </a:t>
            </a:r>
            <a:r>
              <a:rPr lang="tr-TR" b="1" dirty="0" err="1"/>
              <a:t>vasodilator</a:t>
            </a:r>
            <a:r>
              <a:rPr lang="tr-TR" b="1" dirty="0"/>
              <a:t> fonksiyon</a:t>
            </a:r>
          </a:p>
          <a:p>
            <a:pPr marL="0" indent="0">
              <a:buNone/>
            </a:pPr>
            <a:r>
              <a:rPr lang="tr-TR" b="1" dirty="0"/>
              <a:t>	Artmış sistemik </a:t>
            </a:r>
            <a:r>
              <a:rPr lang="tr-TR" b="1" dirty="0" err="1"/>
              <a:t>vaskuler</a:t>
            </a:r>
            <a:r>
              <a:rPr lang="tr-TR" b="1" dirty="0"/>
              <a:t> </a:t>
            </a:r>
            <a:r>
              <a:rPr lang="tr-TR" b="1" dirty="0" err="1"/>
              <a:t>resistans</a:t>
            </a:r>
            <a:endParaRPr lang="tr-TR" b="1" dirty="0"/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r>
              <a:rPr lang="tr-TR" b="1" dirty="0"/>
              <a:t>	</a:t>
            </a:r>
          </a:p>
          <a:p>
            <a:pPr marL="0" indent="0">
              <a:buNone/>
            </a:pPr>
            <a:r>
              <a:rPr lang="tr-TR" b="1" dirty="0">
                <a:solidFill>
                  <a:srgbClr val="7030A0"/>
                </a:solidFill>
              </a:rPr>
              <a:t>Büyük </a:t>
            </a:r>
            <a:r>
              <a:rPr lang="tr-TR" b="1" dirty="0" err="1">
                <a:solidFill>
                  <a:srgbClr val="7030A0"/>
                </a:solidFill>
              </a:rPr>
              <a:t>arterlede</a:t>
            </a:r>
            <a:r>
              <a:rPr lang="tr-TR" b="1" dirty="0">
                <a:solidFill>
                  <a:srgbClr val="7030A0"/>
                </a:solidFill>
              </a:rPr>
              <a:t> ve </a:t>
            </a:r>
            <a:r>
              <a:rPr lang="tr-TR" b="1" dirty="0" err="1">
                <a:solidFill>
                  <a:srgbClr val="7030A0"/>
                </a:solidFill>
              </a:rPr>
              <a:t>Aortada</a:t>
            </a:r>
            <a:r>
              <a:rPr lang="tr-TR" b="1" dirty="0">
                <a:solidFill>
                  <a:srgbClr val="7030A0"/>
                </a:solidFill>
              </a:rPr>
              <a:t> ARTMIŞ STİFFNESS</a:t>
            </a:r>
          </a:p>
          <a:p>
            <a:pPr marL="0" indent="0">
              <a:buNone/>
            </a:pP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780097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E3966-F6A0-6D47-9E22-B180BB992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6365"/>
            <a:ext cx="10515600" cy="395059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TR" sz="3200" b="1" dirty="0"/>
              <a:t>Sağlıklı normotansif kişilerde</a:t>
            </a:r>
          </a:p>
          <a:p>
            <a:pPr>
              <a:lnSpc>
                <a:spcPct val="150000"/>
              </a:lnSpc>
            </a:pPr>
            <a:r>
              <a:rPr lang="en-TR" sz="3200" b="1" dirty="0"/>
              <a:t>Hipertansiyon Hastalarında</a:t>
            </a:r>
          </a:p>
          <a:p>
            <a:pPr>
              <a:lnSpc>
                <a:spcPct val="150000"/>
              </a:lnSpc>
            </a:pPr>
            <a:r>
              <a:rPr lang="en-TR" sz="3200" b="1" dirty="0"/>
              <a:t>Koroner Arter Hastalarında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811A95E-004A-E849-81FB-942B3AB7570E}"/>
              </a:ext>
            </a:extLst>
          </p:cNvPr>
          <p:cNvSpPr txBox="1">
            <a:spLocks/>
          </p:cNvSpPr>
          <p:nvPr/>
        </p:nvSpPr>
        <p:spPr>
          <a:xfrm>
            <a:off x="0" y="18255"/>
            <a:ext cx="12192000" cy="1325563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TR" b="1" dirty="0">
                <a:solidFill>
                  <a:schemeClr val="bg1"/>
                </a:solidFill>
                <a:latin typeface="+mn-lt"/>
              </a:rPr>
              <a:t>Egzersize</a:t>
            </a:r>
          </a:p>
          <a:p>
            <a:pPr algn="ctr"/>
            <a:r>
              <a:rPr lang="en-TR" b="1" dirty="0">
                <a:solidFill>
                  <a:schemeClr val="bg1"/>
                </a:solidFill>
                <a:latin typeface="+mn-lt"/>
              </a:rPr>
              <a:t>Exaggerated (Abartılı) Kan Basıncı Yanıtı</a:t>
            </a:r>
          </a:p>
        </p:txBody>
      </p:sp>
    </p:spTree>
    <p:extLst>
      <p:ext uri="{BB962C8B-B14F-4D97-AF65-F5344CB8AC3E}">
        <p14:creationId xmlns:p14="http://schemas.microsoft.com/office/powerpoint/2010/main" val="1607056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E3966-F6A0-6D47-9E22-B180BB992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0835"/>
            <a:ext cx="10515600" cy="4136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R" sz="3600" b="1" dirty="0"/>
              <a:t>Yeni Hipertansiyon gelişme riski ARTAR</a:t>
            </a:r>
          </a:p>
          <a:p>
            <a:pPr marL="0" indent="0">
              <a:buNone/>
            </a:pPr>
            <a:r>
              <a:rPr lang="en-TR" sz="3600" b="1" dirty="0"/>
              <a:t>		5 yıl takip	➔➔➔	2-5 kat HT risk artışı</a:t>
            </a:r>
          </a:p>
          <a:p>
            <a:pPr marL="0" indent="0">
              <a:buNone/>
            </a:pPr>
            <a:endParaRPr lang="en-TR" sz="3600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811A95E-004A-E849-81FB-942B3AB7570E}"/>
              </a:ext>
            </a:extLst>
          </p:cNvPr>
          <p:cNvSpPr txBox="1">
            <a:spLocks/>
          </p:cNvSpPr>
          <p:nvPr/>
        </p:nvSpPr>
        <p:spPr>
          <a:xfrm>
            <a:off x="0" y="18255"/>
            <a:ext cx="12192000" cy="1325563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TR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Sağlıklı</a:t>
            </a:r>
            <a:r>
              <a:rPr lang="en-T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Normotansif Kişilerde</a:t>
            </a:r>
          </a:p>
          <a:p>
            <a:pPr algn="ctr"/>
            <a:r>
              <a:rPr lang="en-T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Exaggerated (Abartılı) Kan Basıncı Yanıtı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3C7095-E812-7C4D-8220-90B3381DD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2163"/>
            <a:ext cx="5270500" cy="609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C5E252-FA87-3E46-A018-C81CD7E3BD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41" y="6458745"/>
            <a:ext cx="3797300" cy="381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BFBB5E-2860-504B-B72B-FFE82E94D3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9" y="5678864"/>
            <a:ext cx="4740413" cy="6389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AC7A5B-6F21-3E48-8F31-7AF07AEFEB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456" y="6278025"/>
            <a:ext cx="28067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83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EBAC6-C4B5-C149-9184-9A218EAF2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8" y="1030495"/>
            <a:ext cx="11675165" cy="435133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R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Egzersizde Abartılı Kan B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TR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sıncı Yanıtı olan kişiler</a:t>
            </a:r>
          </a:p>
          <a:p>
            <a:endParaRPr lang="en-T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T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Aslında SUB-KLİNİK </a:t>
            </a:r>
            <a:r>
              <a:rPr lang="en-TR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(MASKELENMİŞ HİPERTANSİYON)</a:t>
            </a:r>
            <a:r>
              <a:rPr lang="en-T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		OLAN HASTALAR MI??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33E673-1624-384D-89DC-CCA83D7C6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409" y="5898874"/>
            <a:ext cx="7209181" cy="82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392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E3966-F6A0-6D47-9E22-B180BB992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735" y="142800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R" sz="3200" b="1" dirty="0">
                <a:solidFill>
                  <a:srgbClr val="7030A0"/>
                </a:solidFill>
              </a:rPr>
              <a:t>- Major Kardiyovaskuler Olay Gelişme riski ARTAR</a:t>
            </a:r>
            <a:endParaRPr lang="en-TR" sz="3200" b="1" dirty="0"/>
          </a:p>
          <a:p>
            <a:pPr marL="0" indent="0">
              <a:buNone/>
            </a:pPr>
            <a:r>
              <a:rPr lang="en-TR" sz="3200" b="1" dirty="0"/>
              <a:t>		➔İnme riski 5.6 kat ⇧          </a:t>
            </a:r>
          </a:p>
          <a:p>
            <a:pPr marL="0" indent="0">
              <a:buNone/>
            </a:pPr>
            <a:r>
              <a:rPr lang="en-TR" sz="3200" b="1" dirty="0"/>
              <a:t>		➔AMI riski 2.5 kat ⇧</a:t>
            </a:r>
          </a:p>
          <a:p>
            <a:pPr marL="0" indent="0">
              <a:buNone/>
            </a:pPr>
            <a:r>
              <a:rPr lang="en-TR" sz="3200" b="1" dirty="0">
                <a:solidFill>
                  <a:srgbClr val="7030A0"/>
                </a:solidFill>
              </a:rPr>
              <a:t>- Ölüm riski ARTAR	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811A95E-004A-E849-81FB-942B3AB7570E}"/>
              </a:ext>
            </a:extLst>
          </p:cNvPr>
          <p:cNvSpPr txBox="1">
            <a:spLocks/>
          </p:cNvSpPr>
          <p:nvPr/>
        </p:nvSpPr>
        <p:spPr>
          <a:xfrm>
            <a:off x="0" y="18255"/>
            <a:ext cx="12192000" cy="1325563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TR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Sağlıklı</a:t>
            </a:r>
            <a:r>
              <a:rPr lang="en-T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Normotansif Kişilerde</a:t>
            </a:r>
          </a:p>
          <a:p>
            <a:pPr algn="ctr"/>
            <a:r>
              <a:rPr lang="en-T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Exaggerated (Abartılı) Kan Basıncı Yanıtı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9B2866-05DD-9746-823A-7B18654B5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9300"/>
            <a:ext cx="2782957" cy="4687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960783-9118-6446-AD3C-BDA7065C20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94" y="6449848"/>
            <a:ext cx="3147115" cy="3678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708D95-0429-F745-95AC-0CD0266FF4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167" y="6533960"/>
            <a:ext cx="2453447" cy="3240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54147C3-A8FF-B741-ACA7-621DECB28B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947" y="6165660"/>
            <a:ext cx="3280879" cy="368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8BE9CC7-25EB-2446-9257-BBDF553F18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565" y="6372820"/>
            <a:ext cx="2820504" cy="4562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AB1447B-89B9-1449-B789-8628DAE328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820" y="6084446"/>
            <a:ext cx="2165350" cy="2984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F4E93BE-19CD-5A43-90E3-CF9A49EC6A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45" y="4074139"/>
            <a:ext cx="5443404" cy="13255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195D81F-8437-AE4E-B354-C7F99EEE83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495" y="3336150"/>
            <a:ext cx="3900209" cy="24515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C7D4BC3-3AA4-A04E-A6A4-48D73B335A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069" y="6499343"/>
            <a:ext cx="2569990" cy="32973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2079BE9-72F7-B84E-BC72-EF73112ED87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403" y="6120112"/>
            <a:ext cx="3185032" cy="32973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A245163-1194-8845-9C0A-1EE0EC25911C}"/>
              </a:ext>
            </a:extLst>
          </p:cNvPr>
          <p:cNvSpPr txBox="1"/>
          <p:nvPr/>
        </p:nvSpPr>
        <p:spPr>
          <a:xfrm rot="16200000" flipH="1">
            <a:off x="6088962" y="4271828"/>
            <a:ext cx="2271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R" sz="2000" b="1" dirty="0"/>
              <a:t>Yaşam Beklentisi</a:t>
            </a:r>
          </a:p>
        </p:txBody>
      </p:sp>
    </p:spTree>
    <p:extLst>
      <p:ext uri="{BB962C8B-B14F-4D97-AF65-F5344CB8AC3E}">
        <p14:creationId xmlns:p14="http://schemas.microsoft.com/office/powerpoint/2010/main" val="2079410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677</Words>
  <Application>Microsoft Macintosh PowerPoint</Application>
  <PresentationFormat>Widescreen</PresentationFormat>
  <Paragraphs>107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GungsuhChe</vt:lpstr>
      <vt:lpstr>Arial</vt:lpstr>
      <vt:lpstr>Calibri</vt:lpstr>
      <vt:lpstr>Calibri Light</vt:lpstr>
      <vt:lpstr>Wingdings</vt:lpstr>
      <vt:lpstr>Office Teması</vt:lpstr>
      <vt:lpstr>PowerPoint Presentation</vt:lpstr>
      <vt:lpstr>Treadmill Egzersize Sağlıklı Birey Normal Kan Basıncı Yanıtı</vt:lpstr>
      <vt:lpstr>Treadmill Egzersize Sağlıklı Birey Kan Basıncı Yanıtı</vt:lpstr>
      <vt:lpstr>Egzersize Exaggerated (Abartılı) Kan Basıncı Yanıtı</vt:lpstr>
      <vt:lpstr>Egzersize Exaggerated (Abartılı) Kan Basıncı Yanıtı Nedenleri</vt:lpstr>
      <vt:lpstr>PowerPoint Presentation</vt:lpstr>
      <vt:lpstr>PowerPoint Presentation</vt:lpstr>
      <vt:lpstr>PowerPoint Presentation</vt:lpstr>
      <vt:lpstr>PowerPoint Presentation</vt:lpstr>
      <vt:lpstr>   </vt:lpstr>
      <vt:lpstr>PowerPoint Presentation</vt:lpstr>
      <vt:lpstr>PowerPoint Presentation</vt:lpstr>
      <vt:lpstr>Koroner Arter Hastalığı Olanlarda Egzersiz ile Kan Basıncı Yanıtı</vt:lpstr>
      <vt:lpstr>Koroner Arter Hastalığı Olanlarda Egzersiz ile NORMAL Kan Basıncı Yanıtı</vt:lpstr>
      <vt:lpstr>Kronik Düzenli Egzersizin Kan Basıncı Yanıtı</vt:lpstr>
      <vt:lpstr>Hipertansiyon Hastalarında  Kronik Düzenli Egzersizin Kan Basıncı Yanıtı</vt:lpstr>
      <vt:lpstr>Düzenli Fizik Egzersiz ile Tüm Nedenlere Bağlı Ölümler Azalır</vt:lpstr>
      <vt:lpstr>PowerPoint Presentation</vt:lpstr>
      <vt:lpstr>Fiziki Yüke Arterial Tazyiq Reaksiyası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Enver Atalar</cp:lastModifiedBy>
  <cp:revision>90</cp:revision>
  <dcterms:created xsi:type="dcterms:W3CDTF">2022-12-07T06:16:44Z</dcterms:created>
  <dcterms:modified xsi:type="dcterms:W3CDTF">2022-12-09T20:51:52Z</dcterms:modified>
</cp:coreProperties>
</file>